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sldIdLst>
    <p:sldId id="256" r:id="rId2"/>
    <p:sldId id="267" r:id="rId3"/>
    <p:sldId id="276" r:id="rId4"/>
    <p:sldId id="275" r:id="rId5"/>
    <p:sldId id="266" r:id="rId6"/>
    <p:sldId id="265" r:id="rId7"/>
    <p:sldId id="286" r:id="rId8"/>
    <p:sldId id="280" r:id="rId9"/>
    <p:sldId id="281" r:id="rId10"/>
    <p:sldId id="282" r:id="rId11"/>
    <p:sldId id="283" r:id="rId12"/>
    <p:sldId id="278" r:id="rId13"/>
    <p:sldId id="279" r:id="rId14"/>
    <p:sldId id="258" r:id="rId15"/>
    <p:sldId id="259" r:id="rId16"/>
    <p:sldId id="260" r:id="rId17"/>
    <p:sldId id="261" r:id="rId18"/>
    <p:sldId id="284" r:id="rId19"/>
    <p:sldId id="285" r:id="rId20"/>
    <p:sldId id="263" r:id="rId21"/>
    <p:sldId id="269" r:id="rId22"/>
    <p:sldId id="271" r:id="rId23"/>
    <p:sldId id="272" r:id="rId24"/>
    <p:sldId id="273" r:id="rId25"/>
    <p:sldId id="287" r:id="rId26"/>
    <p:sldId id="274" r:id="rId2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960" y="-58"/>
      </p:cViewPr>
      <p:guideLst>
        <p:guide orient="horz" pos="2160"/>
        <p:guide pos="288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FADD45-1D31-4826-961D-79E83DDF0245}"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s-SV"/>
        </a:p>
      </dgm:t>
    </dgm:pt>
    <dgm:pt modelId="{819291E4-9515-4F91-B493-10825DF72446}">
      <dgm:prSet phldrT="[Texto]"/>
      <dgm:spPr/>
      <dgm:t>
        <a:bodyPr/>
        <a:lstStyle/>
        <a:p>
          <a:r>
            <a:rPr lang="es-SV" dirty="0" smtClean="0"/>
            <a:t>Primo infección</a:t>
          </a:r>
          <a:endParaRPr lang="es-SV" dirty="0"/>
        </a:p>
      </dgm:t>
    </dgm:pt>
    <dgm:pt modelId="{EDA9C9A0-E5ED-4A6C-B044-A19570A4ACF2}" type="parTrans" cxnId="{EF2DC98D-9858-4490-B136-2683B6D20A5E}">
      <dgm:prSet/>
      <dgm:spPr/>
      <dgm:t>
        <a:bodyPr/>
        <a:lstStyle/>
        <a:p>
          <a:endParaRPr lang="es-SV"/>
        </a:p>
      </dgm:t>
    </dgm:pt>
    <dgm:pt modelId="{40082BE5-339D-41EF-83BC-C32BD644851C}" type="sibTrans" cxnId="{EF2DC98D-9858-4490-B136-2683B6D20A5E}">
      <dgm:prSet/>
      <dgm:spPr/>
      <dgm:t>
        <a:bodyPr/>
        <a:lstStyle/>
        <a:p>
          <a:endParaRPr lang="es-SV"/>
        </a:p>
      </dgm:t>
    </dgm:pt>
    <dgm:pt modelId="{CE83B331-43CC-4B7E-A52F-51D35F796348}">
      <dgm:prSet phldrT="[Texto]"/>
      <dgm:spPr/>
      <dgm:t>
        <a:bodyPr/>
        <a:lstStyle/>
        <a:p>
          <a:r>
            <a:rPr lang="es-SV" dirty="0" smtClean="0"/>
            <a:t>Transmisión viral</a:t>
          </a:r>
          <a:endParaRPr lang="es-SV" dirty="0"/>
        </a:p>
      </dgm:t>
    </dgm:pt>
    <dgm:pt modelId="{8BF2D00C-EF5F-46F9-B068-AF880B8DE5ED}" type="parTrans" cxnId="{74B17BE5-8659-49CC-94FA-84C7E0200EF0}">
      <dgm:prSet/>
      <dgm:spPr/>
      <dgm:t>
        <a:bodyPr/>
        <a:lstStyle/>
        <a:p>
          <a:endParaRPr lang="es-SV"/>
        </a:p>
      </dgm:t>
    </dgm:pt>
    <dgm:pt modelId="{514FA6C9-6601-49F1-ADF2-D254D8CF2FB2}" type="sibTrans" cxnId="{74B17BE5-8659-49CC-94FA-84C7E0200EF0}">
      <dgm:prSet/>
      <dgm:spPr/>
      <dgm:t>
        <a:bodyPr/>
        <a:lstStyle/>
        <a:p>
          <a:endParaRPr lang="es-SV"/>
        </a:p>
      </dgm:t>
    </dgm:pt>
    <dgm:pt modelId="{4A000CEE-3A93-485E-9E4C-ECE68A1BA8C8}">
      <dgm:prSet phldrT="[Texto]"/>
      <dgm:spPr/>
      <dgm:t>
        <a:bodyPr/>
        <a:lstStyle/>
        <a:p>
          <a:r>
            <a:rPr lang="es-SV" dirty="0" smtClean="0"/>
            <a:t>Síndrome Retroviral Agudo</a:t>
          </a:r>
          <a:endParaRPr lang="es-SV" dirty="0"/>
        </a:p>
      </dgm:t>
    </dgm:pt>
    <dgm:pt modelId="{FAF668FF-2314-4266-AA89-845C4E961290}" type="parTrans" cxnId="{3A816456-EDE7-4AD2-BCDD-009A1F49D71C}">
      <dgm:prSet/>
      <dgm:spPr/>
      <dgm:t>
        <a:bodyPr/>
        <a:lstStyle/>
        <a:p>
          <a:endParaRPr lang="es-SV"/>
        </a:p>
      </dgm:t>
    </dgm:pt>
    <dgm:pt modelId="{FCAC41BF-3A43-4448-A249-378E8CC27C65}" type="sibTrans" cxnId="{3A816456-EDE7-4AD2-BCDD-009A1F49D71C}">
      <dgm:prSet/>
      <dgm:spPr/>
      <dgm:t>
        <a:bodyPr/>
        <a:lstStyle/>
        <a:p>
          <a:endParaRPr lang="es-SV"/>
        </a:p>
      </dgm:t>
    </dgm:pt>
    <dgm:pt modelId="{50CA83D9-A171-4435-AEEA-6FE9576E3018}">
      <dgm:prSet phldrT="[Texto]"/>
      <dgm:spPr/>
      <dgm:t>
        <a:bodyPr/>
        <a:lstStyle/>
        <a:p>
          <a:r>
            <a:rPr lang="es-SV" dirty="0" smtClean="0"/>
            <a:t>Recuperación viral</a:t>
          </a:r>
          <a:endParaRPr lang="es-SV" dirty="0"/>
        </a:p>
      </dgm:t>
    </dgm:pt>
    <dgm:pt modelId="{D1283D96-43F7-457E-B0C3-9B52FC6B5E00}" type="parTrans" cxnId="{2FA492C0-E979-4D11-913D-5C51903F59C4}">
      <dgm:prSet/>
      <dgm:spPr/>
      <dgm:t>
        <a:bodyPr/>
        <a:lstStyle/>
        <a:p>
          <a:endParaRPr lang="es-SV"/>
        </a:p>
      </dgm:t>
    </dgm:pt>
    <dgm:pt modelId="{E84935E1-E0C5-4E00-A026-72852630CC5D}" type="sibTrans" cxnId="{2FA492C0-E979-4D11-913D-5C51903F59C4}">
      <dgm:prSet/>
      <dgm:spPr/>
      <dgm:t>
        <a:bodyPr/>
        <a:lstStyle/>
        <a:p>
          <a:endParaRPr lang="es-SV"/>
        </a:p>
      </dgm:t>
    </dgm:pt>
    <dgm:pt modelId="{E9D209D9-B6AD-4A08-89F1-B718C85206C8}">
      <dgm:prSet phldrT="[Texto]"/>
      <dgm:spPr/>
      <dgm:t>
        <a:bodyPr/>
        <a:lstStyle/>
        <a:p>
          <a:r>
            <a:rPr lang="es-SV" dirty="0" smtClean="0"/>
            <a:t>Afección por VIH asintomática</a:t>
          </a:r>
          <a:endParaRPr lang="es-SV" dirty="0"/>
        </a:p>
      </dgm:t>
    </dgm:pt>
    <dgm:pt modelId="{390F3617-E3F6-4D84-A22F-A35C4886749B}" type="parTrans" cxnId="{8C473B9A-851D-41E4-BF19-8515BDAEC7BF}">
      <dgm:prSet/>
      <dgm:spPr/>
      <dgm:t>
        <a:bodyPr/>
        <a:lstStyle/>
        <a:p>
          <a:endParaRPr lang="es-SV"/>
        </a:p>
      </dgm:t>
    </dgm:pt>
    <dgm:pt modelId="{67AD9566-5254-4816-9C2A-C3E63833BBD5}" type="sibTrans" cxnId="{8C473B9A-851D-41E4-BF19-8515BDAEC7BF}">
      <dgm:prSet/>
      <dgm:spPr/>
      <dgm:t>
        <a:bodyPr/>
        <a:lstStyle/>
        <a:p>
          <a:endParaRPr lang="es-SV"/>
        </a:p>
      </dgm:t>
    </dgm:pt>
    <dgm:pt modelId="{D551669B-1949-4BDD-B6EA-AB7509B4C932}">
      <dgm:prSet phldrT="[Texto]"/>
      <dgm:spPr/>
      <dgm:t>
        <a:bodyPr/>
        <a:lstStyle/>
        <a:p>
          <a:r>
            <a:rPr lang="es-SV" dirty="0" smtClean="0"/>
            <a:t>Afección por VIH sintomática</a:t>
          </a:r>
          <a:endParaRPr lang="es-SV" dirty="0"/>
        </a:p>
      </dgm:t>
    </dgm:pt>
    <dgm:pt modelId="{78DC9C9B-9B6B-4BC6-B0B9-7E2352A826AC}" type="parTrans" cxnId="{7347B9DB-A9A5-44C5-B10B-5DD1017997B4}">
      <dgm:prSet/>
      <dgm:spPr/>
      <dgm:t>
        <a:bodyPr/>
        <a:lstStyle/>
        <a:p>
          <a:endParaRPr lang="es-SV"/>
        </a:p>
      </dgm:t>
    </dgm:pt>
    <dgm:pt modelId="{64327AA6-7910-4F26-88AB-C68CF14CD925}" type="sibTrans" cxnId="{7347B9DB-A9A5-44C5-B10B-5DD1017997B4}">
      <dgm:prSet/>
      <dgm:spPr/>
      <dgm:t>
        <a:bodyPr/>
        <a:lstStyle/>
        <a:p>
          <a:endParaRPr lang="es-SV"/>
        </a:p>
      </dgm:t>
    </dgm:pt>
    <dgm:pt modelId="{2889F61B-F146-4414-BADC-EEC69B7FA0D7}">
      <dgm:prSet phldrT="[Texto]"/>
      <dgm:spPr/>
      <dgm:t>
        <a:bodyPr/>
        <a:lstStyle/>
        <a:p>
          <a:r>
            <a:rPr lang="es-SV" dirty="0" smtClean="0"/>
            <a:t>Fallecimiento</a:t>
          </a:r>
          <a:endParaRPr lang="es-SV" dirty="0"/>
        </a:p>
      </dgm:t>
    </dgm:pt>
    <dgm:pt modelId="{342B4BBB-0F80-410C-85E6-AA747ED7EBE9}" type="parTrans" cxnId="{68DB3C64-AEFF-49D4-BD61-0EA31EBDE1B4}">
      <dgm:prSet/>
      <dgm:spPr/>
      <dgm:t>
        <a:bodyPr/>
        <a:lstStyle/>
        <a:p>
          <a:endParaRPr lang="es-SV"/>
        </a:p>
      </dgm:t>
    </dgm:pt>
    <dgm:pt modelId="{4289F421-BC45-4F90-A87A-561E76D149CD}" type="sibTrans" cxnId="{68DB3C64-AEFF-49D4-BD61-0EA31EBDE1B4}">
      <dgm:prSet/>
      <dgm:spPr/>
      <dgm:t>
        <a:bodyPr/>
        <a:lstStyle/>
        <a:p>
          <a:endParaRPr lang="es-SV"/>
        </a:p>
      </dgm:t>
    </dgm:pt>
    <dgm:pt modelId="{671EA53E-F5DC-499B-B846-598871FDB552}" type="pres">
      <dgm:prSet presAssocID="{3EFADD45-1D31-4826-961D-79E83DDF0245}" presName="diagram" presStyleCnt="0">
        <dgm:presLayoutVars>
          <dgm:dir/>
          <dgm:resizeHandles val="exact"/>
        </dgm:presLayoutVars>
      </dgm:prSet>
      <dgm:spPr/>
      <dgm:t>
        <a:bodyPr/>
        <a:lstStyle/>
        <a:p>
          <a:endParaRPr lang="es-MX"/>
        </a:p>
      </dgm:t>
    </dgm:pt>
    <dgm:pt modelId="{ECEB966B-D219-49DB-AE1E-9F999873F9CD}" type="pres">
      <dgm:prSet presAssocID="{819291E4-9515-4F91-B493-10825DF72446}" presName="node" presStyleLbl="node1" presStyleIdx="0" presStyleCnt="7">
        <dgm:presLayoutVars>
          <dgm:bulletEnabled val="1"/>
        </dgm:presLayoutVars>
      </dgm:prSet>
      <dgm:spPr/>
      <dgm:t>
        <a:bodyPr/>
        <a:lstStyle/>
        <a:p>
          <a:endParaRPr lang="es-MX"/>
        </a:p>
      </dgm:t>
    </dgm:pt>
    <dgm:pt modelId="{D1939570-70B6-4A81-921E-35E063396159}" type="pres">
      <dgm:prSet presAssocID="{40082BE5-339D-41EF-83BC-C32BD644851C}" presName="sibTrans" presStyleLbl="sibTrans2D1" presStyleIdx="0" presStyleCnt="6"/>
      <dgm:spPr/>
      <dgm:t>
        <a:bodyPr/>
        <a:lstStyle/>
        <a:p>
          <a:endParaRPr lang="es-MX"/>
        </a:p>
      </dgm:t>
    </dgm:pt>
    <dgm:pt modelId="{F8AE47F1-3354-4B93-856B-A1189C077BDD}" type="pres">
      <dgm:prSet presAssocID="{40082BE5-339D-41EF-83BC-C32BD644851C}" presName="connectorText" presStyleLbl="sibTrans2D1" presStyleIdx="0" presStyleCnt="6"/>
      <dgm:spPr/>
      <dgm:t>
        <a:bodyPr/>
        <a:lstStyle/>
        <a:p>
          <a:endParaRPr lang="es-MX"/>
        </a:p>
      </dgm:t>
    </dgm:pt>
    <dgm:pt modelId="{2FDD2379-B7AE-4865-B1CD-5D947F078C95}" type="pres">
      <dgm:prSet presAssocID="{CE83B331-43CC-4B7E-A52F-51D35F796348}" presName="node" presStyleLbl="node1" presStyleIdx="1" presStyleCnt="7">
        <dgm:presLayoutVars>
          <dgm:bulletEnabled val="1"/>
        </dgm:presLayoutVars>
      </dgm:prSet>
      <dgm:spPr/>
      <dgm:t>
        <a:bodyPr/>
        <a:lstStyle/>
        <a:p>
          <a:endParaRPr lang="es-SV"/>
        </a:p>
      </dgm:t>
    </dgm:pt>
    <dgm:pt modelId="{5A55F535-8F7A-48E2-87FD-224D4F83BD76}" type="pres">
      <dgm:prSet presAssocID="{514FA6C9-6601-49F1-ADF2-D254D8CF2FB2}" presName="sibTrans" presStyleLbl="sibTrans2D1" presStyleIdx="1" presStyleCnt="6"/>
      <dgm:spPr/>
      <dgm:t>
        <a:bodyPr/>
        <a:lstStyle/>
        <a:p>
          <a:endParaRPr lang="es-MX"/>
        </a:p>
      </dgm:t>
    </dgm:pt>
    <dgm:pt modelId="{5AA3B01C-07B6-41AF-BA38-73C8B0D9F59E}" type="pres">
      <dgm:prSet presAssocID="{514FA6C9-6601-49F1-ADF2-D254D8CF2FB2}" presName="connectorText" presStyleLbl="sibTrans2D1" presStyleIdx="1" presStyleCnt="6"/>
      <dgm:spPr/>
      <dgm:t>
        <a:bodyPr/>
        <a:lstStyle/>
        <a:p>
          <a:endParaRPr lang="es-MX"/>
        </a:p>
      </dgm:t>
    </dgm:pt>
    <dgm:pt modelId="{87714646-74CC-4D34-B6A7-9D7E9F4B3CF9}" type="pres">
      <dgm:prSet presAssocID="{4A000CEE-3A93-485E-9E4C-ECE68A1BA8C8}" presName="node" presStyleLbl="node1" presStyleIdx="2" presStyleCnt="7">
        <dgm:presLayoutVars>
          <dgm:bulletEnabled val="1"/>
        </dgm:presLayoutVars>
      </dgm:prSet>
      <dgm:spPr/>
      <dgm:t>
        <a:bodyPr/>
        <a:lstStyle/>
        <a:p>
          <a:endParaRPr lang="es-SV"/>
        </a:p>
      </dgm:t>
    </dgm:pt>
    <dgm:pt modelId="{C2462FE2-F38E-4F46-A45E-A654F07BA913}" type="pres">
      <dgm:prSet presAssocID="{FCAC41BF-3A43-4448-A249-378E8CC27C65}" presName="sibTrans" presStyleLbl="sibTrans2D1" presStyleIdx="2" presStyleCnt="6"/>
      <dgm:spPr/>
      <dgm:t>
        <a:bodyPr/>
        <a:lstStyle/>
        <a:p>
          <a:endParaRPr lang="es-MX"/>
        </a:p>
      </dgm:t>
    </dgm:pt>
    <dgm:pt modelId="{441A53C8-9B9C-491C-99A2-E0B92FA48C62}" type="pres">
      <dgm:prSet presAssocID="{FCAC41BF-3A43-4448-A249-378E8CC27C65}" presName="connectorText" presStyleLbl="sibTrans2D1" presStyleIdx="2" presStyleCnt="6"/>
      <dgm:spPr/>
      <dgm:t>
        <a:bodyPr/>
        <a:lstStyle/>
        <a:p>
          <a:endParaRPr lang="es-MX"/>
        </a:p>
      </dgm:t>
    </dgm:pt>
    <dgm:pt modelId="{8C02D455-12B2-4DB0-866C-A593C7833200}" type="pres">
      <dgm:prSet presAssocID="{50CA83D9-A171-4435-AEEA-6FE9576E3018}" presName="node" presStyleLbl="node1" presStyleIdx="3" presStyleCnt="7">
        <dgm:presLayoutVars>
          <dgm:bulletEnabled val="1"/>
        </dgm:presLayoutVars>
      </dgm:prSet>
      <dgm:spPr/>
      <dgm:t>
        <a:bodyPr/>
        <a:lstStyle/>
        <a:p>
          <a:endParaRPr lang="es-MX"/>
        </a:p>
      </dgm:t>
    </dgm:pt>
    <dgm:pt modelId="{1DF5FBD5-A063-4CBE-874E-7608E2DBB774}" type="pres">
      <dgm:prSet presAssocID="{E84935E1-E0C5-4E00-A026-72852630CC5D}" presName="sibTrans" presStyleLbl="sibTrans2D1" presStyleIdx="3" presStyleCnt="6"/>
      <dgm:spPr/>
      <dgm:t>
        <a:bodyPr/>
        <a:lstStyle/>
        <a:p>
          <a:endParaRPr lang="es-MX"/>
        </a:p>
      </dgm:t>
    </dgm:pt>
    <dgm:pt modelId="{51722AA4-F243-4298-B37C-B573BF151BA5}" type="pres">
      <dgm:prSet presAssocID="{E84935E1-E0C5-4E00-A026-72852630CC5D}" presName="connectorText" presStyleLbl="sibTrans2D1" presStyleIdx="3" presStyleCnt="6"/>
      <dgm:spPr/>
      <dgm:t>
        <a:bodyPr/>
        <a:lstStyle/>
        <a:p>
          <a:endParaRPr lang="es-MX"/>
        </a:p>
      </dgm:t>
    </dgm:pt>
    <dgm:pt modelId="{DB95F165-D47F-4406-84E0-4F81FD685D13}" type="pres">
      <dgm:prSet presAssocID="{E9D209D9-B6AD-4A08-89F1-B718C85206C8}" presName="node" presStyleLbl="node1" presStyleIdx="4" presStyleCnt="7">
        <dgm:presLayoutVars>
          <dgm:bulletEnabled val="1"/>
        </dgm:presLayoutVars>
      </dgm:prSet>
      <dgm:spPr/>
      <dgm:t>
        <a:bodyPr/>
        <a:lstStyle/>
        <a:p>
          <a:endParaRPr lang="es-MX"/>
        </a:p>
      </dgm:t>
    </dgm:pt>
    <dgm:pt modelId="{8B38F6DB-A6C1-4BBA-A102-AA262C6376D6}" type="pres">
      <dgm:prSet presAssocID="{67AD9566-5254-4816-9C2A-C3E63833BBD5}" presName="sibTrans" presStyleLbl="sibTrans2D1" presStyleIdx="4" presStyleCnt="6"/>
      <dgm:spPr/>
      <dgm:t>
        <a:bodyPr/>
        <a:lstStyle/>
        <a:p>
          <a:endParaRPr lang="es-MX"/>
        </a:p>
      </dgm:t>
    </dgm:pt>
    <dgm:pt modelId="{420DB69A-2431-4973-8E86-2BD82E1295CC}" type="pres">
      <dgm:prSet presAssocID="{67AD9566-5254-4816-9C2A-C3E63833BBD5}" presName="connectorText" presStyleLbl="sibTrans2D1" presStyleIdx="4" presStyleCnt="6"/>
      <dgm:spPr/>
      <dgm:t>
        <a:bodyPr/>
        <a:lstStyle/>
        <a:p>
          <a:endParaRPr lang="es-MX"/>
        </a:p>
      </dgm:t>
    </dgm:pt>
    <dgm:pt modelId="{90DD7C2D-68E2-4D90-A41A-39DDC03FB067}" type="pres">
      <dgm:prSet presAssocID="{D551669B-1949-4BDD-B6EA-AB7509B4C932}" presName="node" presStyleLbl="node1" presStyleIdx="5" presStyleCnt="7">
        <dgm:presLayoutVars>
          <dgm:bulletEnabled val="1"/>
        </dgm:presLayoutVars>
      </dgm:prSet>
      <dgm:spPr/>
      <dgm:t>
        <a:bodyPr/>
        <a:lstStyle/>
        <a:p>
          <a:endParaRPr lang="es-MX"/>
        </a:p>
      </dgm:t>
    </dgm:pt>
    <dgm:pt modelId="{BF9BA534-7C53-4B06-B00A-ED1651DBA944}" type="pres">
      <dgm:prSet presAssocID="{64327AA6-7910-4F26-88AB-C68CF14CD925}" presName="sibTrans" presStyleLbl="sibTrans2D1" presStyleIdx="5" presStyleCnt="6"/>
      <dgm:spPr/>
      <dgm:t>
        <a:bodyPr/>
        <a:lstStyle/>
        <a:p>
          <a:endParaRPr lang="es-MX"/>
        </a:p>
      </dgm:t>
    </dgm:pt>
    <dgm:pt modelId="{4C17484E-0C44-49AE-BFAC-21EB748062CB}" type="pres">
      <dgm:prSet presAssocID="{64327AA6-7910-4F26-88AB-C68CF14CD925}" presName="connectorText" presStyleLbl="sibTrans2D1" presStyleIdx="5" presStyleCnt="6"/>
      <dgm:spPr/>
      <dgm:t>
        <a:bodyPr/>
        <a:lstStyle/>
        <a:p>
          <a:endParaRPr lang="es-MX"/>
        </a:p>
      </dgm:t>
    </dgm:pt>
    <dgm:pt modelId="{40DBE081-6A2F-48BA-B2D8-F8209A9598BC}" type="pres">
      <dgm:prSet presAssocID="{2889F61B-F146-4414-BADC-EEC69B7FA0D7}" presName="node" presStyleLbl="node1" presStyleIdx="6" presStyleCnt="7">
        <dgm:presLayoutVars>
          <dgm:bulletEnabled val="1"/>
        </dgm:presLayoutVars>
      </dgm:prSet>
      <dgm:spPr/>
      <dgm:t>
        <a:bodyPr/>
        <a:lstStyle/>
        <a:p>
          <a:endParaRPr lang="es-SV"/>
        </a:p>
      </dgm:t>
    </dgm:pt>
  </dgm:ptLst>
  <dgm:cxnLst>
    <dgm:cxn modelId="{BB4DE249-4AED-4DC8-9356-9D639343F903}" type="presOf" srcId="{FCAC41BF-3A43-4448-A249-378E8CC27C65}" destId="{441A53C8-9B9C-491C-99A2-E0B92FA48C62}" srcOrd="1" destOrd="0" presId="urn:microsoft.com/office/officeart/2005/8/layout/process5"/>
    <dgm:cxn modelId="{26C3DC3C-61D9-4BF4-AE67-F17D698BB630}" type="presOf" srcId="{FCAC41BF-3A43-4448-A249-378E8CC27C65}" destId="{C2462FE2-F38E-4F46-A45E-A654F07BA913}" srcOrd="0" destOrd="0" presId="urn:microsoft.com/office/officeart/2005/8/layout/process5"/>
    <dgm:cxn modelId="{68DB3C64-AEFF-49D4-BD61-0EA31EBDE1B4}" srcId="{3EFADD45-1D31-4826-961D-79E83DDF0245}" destId="{2889F61B-F146-4414-BADC-EEC69B7FA0D7}" srcOrd="6" destOrd="0" parTransId="{342B4BBB-0F80-410C-85E6-AA747ED7EBE9}" sibTransId="{4289F421-BC45-4F90-A87A-561E76D149CD}"/>
    <dgm:cxn modelId="{A48EF16A-1D64-47F6-8921-3DA31DE44EFA}" type="presOf" srcId="{64327AA6-7910-4F26-88AB-C68CF14CD925}" destId="{BF9BA534-7C53-4B06-B00A-ED1651DBA944}" srcOrd="0" destOrd="0" presId="urn:microsoft.com/office/officeart/2005/8/layout/process5"/>
    <dgm:cxn modelId="{A6BD39AF-0C68-45BE-A06A-20820FABA505}" type="presOf" srcId="{64327AA6-7910-4F26-88AB-C68CF14CD925}" destId="{4C17484E-0C44-49AE-BFAC-21EB748062CB}" srcOrd="1" destOrd="0" presId="urn:microsoft.com/office/officeart/2005/8/layout/process5"/>
    <dgm:cxn modelId="{5337774F-EED8-43FC-A58E-F9BD7E1D30E6}" type="presOf" srcId="{E84935E1-E0C5-4E00-A026-72852630CC5D}" destId="{1DF5FBD5-A063-4CBE-874E-7608E2DBB774}" srcOrd="0" destOrd="0" presId="urn:microsoft.com/office/officeart/2005/8/layout/process5"/>
    <dgm:cxn modelId="{F58D0875-21EB-4D24-8617-CD9B068E442A}" type="presOf" srcId="{514FA6C9-6601-49F1-ADF2-D254D8CF2FB2}" destId="{5A55F535-8F7A-48E2-87FD-224D4F83BD76}" srcOrd="0" destOrd="0" presId="urn:microsoft.com/office/officeart/2005/8/layout/process5"/>
    <dgm:cxn modelId="{7347B9DB-A9A5-44C5-B10B-5DD1017997B4}" srcId="{3EFADD45-1D31-4826-961D-79E83DDF0245}" destId="{D551669B-1949-4BDD-B6EA-AB7509B4C932}" srcOrd="5" destOrd="0" parTransId="{78DC9C9B-9B6B-4BC6-B0B9-7E2352A826AC}" sibTransId="{64327AA6-7910-4F26-88AB-C68CF14CD925}"/>
    <dgm:cxn modelId="{3A816456-EDE7-4AD2-BCDD-009A1F49D71C}" srcId="{3EFADD45-1D31-4826-961D-79E83DDF0245}" destId="{4A000CEE-3A93-485E-9E4C-ECE68A1BA8C8}" srcOrd="2" destOrd="0" parTransId="{FAF668FF-2314-4266-AA89-845C4E961290}" sibTransId="{FCAC41BF-3A43-4448-A249-378E8CC27C65}"/>
    <dgm:cxn modelId="{18EFDF44-49F8-4D9D-A13C-6857A9033BF4}" type="presOf" srcId="{CE83B331-43CC-4B7E-A52F-51D35F796348}" destId="{2FDD2379-B7AE-4865-B1CD-5D947F078C95}" srcOrd="0" destOrd="0" presId="urn:microsoft.com/office/officeart/2005/8/layout/process5"/>
    <dgm:cxn modelId="{EF2DC98D-9858-4490-B136-2683B6D20A5E}" srcId="{3EFADD45-1D31-4826-961D-79E83DDF0245}" destId="{819291E4-9515-4F91-B493-10825DF72446}" srcOrd="0" destOrd="0" parTransId="{EDA9C9A0-E5ED-4A6C-B044-A19570A4ACF2}" sibTransId="{40082BE5-339D-41EF-83BC-C32BD644851C}"/>
    <dgm:cxn modelId="{E8996645-0D73-4F59-A2E2-A70C6BFB3E74}" type="presOf" srcId="{E9D209D9-B6AD-4A08-89F1-B718C85206C8}" destId="{DB95F165-D47F-4406-84E0-4F81FD685D13}" srcOrd="0" destOrd="0" presId="urn:microsoft.com/office/officeart/2005/8/layout/process5"/>
    <dgm:cxn modelId="{4308A7D1-72B0-4685-99D0-2BB7AD838296}" type="presOf" srcId="{67AD9566-5254-4816-9C2A-C3E63833BBD5}" destId="{8B38F6DB-A6C1-4BBA-A102-AA262C6376D6}" srcOrd="0" destOrd="0" presId="urn:microsoft.com/office/officeart/2005/8/layout/process5"/>
    <dgm:cxn modelId="{B904FC75-047E-4C6F-B768-1DC7798B601C}" type="presOf" srcId="{40082BE5-339D-41EF-83BC-C32BD644851C}" destId="{D1939570-70B6-4A81-921E-35E063396159}" srcOrd="0" destOrd="0" presId="urn:microsoft.com/office/officeart/2005/8/layout/process5"/>
    <dgm:cxn modelId="{17319147-FCD1-4886-B8E9-E151318AE866}" type="presOf" srcId="{514FA6C9-6601-49F1-ADF2-D254D8CF2FB2}" destId="{5AA3B01C-07B6-41AF-BA38-73C8B0D9F59E}" srcOrd="1" destOrd="0" presId="urn:microsoft.com/office/officeart/2005/8/layout/process5"/>
    <dgm:cxn modelId="{2FA492C0-E979-4D11-913D-5C51903F59C4}" srcId="{3EFADD45-1D31-4826-961D-79E83DDF0245}" destId="{50CA83D9-A171-4435-AEEA-6FE9576E3018}" srcOrd="3" destOrd="0" parTransId="{D1283D96-43F7-457E-B0C3-9B52FC6B5E00}" sibTransId="{E84935E1-E0C5-4E00-A026-72852630CC5D}"/>
    <dgm:cxn modelId="{077BEB69-D3CC-4EF9-A475-BD0C37073273}" type="presOf" srcId="{40082BE5-339D-41EF-83BC-C32BD644851C}" destId="{F8AE47F1-3354-4B93-856B-A1189C077BDD}" srcOrd="1" destOrd="0" presId="urn:microsoft.com/office/officeart/2005/8/layout/process5"/>
    <dgm:cxn modelId="{58CDA456-D1C3-4A82-8763-9EA5436DDEB2}" type="presOf" srcId="{50CA83D9-A171-4435-AEEA-6FE9576E3018}" destId="{8C02D455-12B2-4DB0-866C-A593C7833200}" srcOrd="0" destOrd="0" presId="urn:microsoft.com/office/officeart/2005/8/layout/process5"/>
    <dgm:cxn modelId="{61424A78-3EC1-455C-8916-3521713F3A52}" type="presOf" srcId="{E84935E1-E0C5-4E00-A026-72852630CC5D}" destId="{51722AA4-F243-4298-B37C-B573BF151BA5}" srcOrd="1" destOrd="0" presId="urn:microsoft.com/office/officeart/2005/8/layout/process5"/>
    <dgm:cxn modelId="{74B17BE5-8659-49CC-94FA-84C7E0200EF0}" srcId="{3EFADD45-1D31-4826-961D-79E83DDF0245}" destId="{CE83B331-43CC-4B7E-A52F-51D35F796348}" srcOrd="1" destOrd="0" parTransId="{8BF2D00C-EF5F-46F9-B068-AF880B8DE5ED}" sibTransId="{514FA6C9-6601-49F1-ADF2-D254D8CF2FB2}"/>
    <dgm:cxn modelId="{F1022C8B-6B8F-4284-9839-30DD2B2B93C0}" type="presOf" srcId="{D551669B-1949-4BDD-B6EA-AB7509B4C932}" destId="{90DD7C2D-68E2-4D90-A41A-39DDC03FB067}" srcOrd="0" destOrd="0" presId="urn:microsoft.com/office/officeart/2005/8/layout/process5"/>
    <dgm:cxn modelId="{8C473B9A-851D-41E4-BF19-8515BDAEC7BF}" srcId="{3EFADD45-1D31-4826-961D-79E83DDF0245}" destId="{E9D209D9-B6AD-4A08-89F1-B718C85206C8}" srcOrd="4" destOrd="0" parTransId="{390F3617-E3F6-4D84-A22F-A35C4886749B}" sibTransId="{67AD9566-5254-4816-9C2A-C3E63833BBD5}"/>
    <dgm:cxn modelId="{20D8C8B7-5293-4CB5-A60B-603D713A9D9A}" type="presOf" srcId="{3EFADD45-1D31-4826-961D-79E83DDF0245}" destId="{671EA53E-F5DC-499B-B846-598871FDB552}" srcOrd="0" destOrd="0" presId="urn:microsoft.com/office/officeart/2005/8/layout/process5"/>
    <dgm:cxn modelId="{3AD1F3D0-2875-472B-9A3A-690680FF0C84}" type="presOf" srcId="{4A000CEE-3A93-485E-9E4C-ECE68A1BA8C8}" destId="{87714646-74CC-4D34-B6A7-9D7E9F4B3CF9}" srcOrd="0" destOrd="0" presId="urn:microsoft.com/office/officeart/2005/8/layout/process5"/>
    <dgm:cxn modelId="{7380FD2B-E713-4A66-93D2-EED2CF79CC9A}" type="presOf" srcId="{67AD9566-5254-4816-9C2A-C3E63833BBD5}" destId="{420DB69A-2431-4973-8E86-2BD82E1295CC}" srcOrd="1" destOrd="0" presId="urn:microsoft.com/office/officeart/2005/8/layout/process5"/>
    <dgm:cxn modelId="{44A99BC3-C296-41A6-A413-98D19FB12874}" type="presOf" srcId="{819291E4-9515-4F91-B493-10825DF72446}" destId="{ECEB966B-D219-49DB-AE1E-9F999873F9CD}" srcOrd="0" destOrd="0" presId="urn:microsoft.com/office/officeart/2005/8/layout/process5"/>
    <dgm:cxn modelId="{DA1FB347-0156-4D90-A00E-8FD6E7693E21}" type="presOf" srcId="{2889F61B-F146-4414-BADC-EEC69B7FA0D7}" destId="{40DBE081-6A2F-48BA-B2D8-F8209A9598BC}" srcOrd="0" destOrd="0" presId="urn:microsoft.com/office/officeart/2005/8/layout/process5"/>
    <dgm:cxn modelId="{B70B906C-AF45-4090-BCFD-429D06F437E4}" type="presParOf" srcId="{671EA53E-F5DC-499B-B846-598871FDB552}" destId="{ECEB966B-D219-49DB-AE1E-9F999873F9CD}" srcOrd="0" destOrd="0" presId="urn:microsoft.com/office/officeart/2005/8/layout/process5"/>
    <dgm:cxn modelId="{56006245-701E-4F08-8DBF-D966E7CC61AD}" type="presParOf" srcId="{671EA53E-F5DC-499B-B846-598871FDB552}" destId="{D1939570-70B6-4A81-921E-35E063396159}" srcOrd="1" destOrd="0" presId="urn:microsoft.com/office/officeart/2005/8/layout/process5"/>
    <dgm:cxn modelId="{438B594B-9776-445C-AB81-1279886C01B8}" type="presParOf" srcId="{D1939570-70B6-4A81-921E-35E063396159}" destId="{F8AE47F1-3354-4B93-856B-A1189C077BDD}" srcOrd="0" destOrd="0" presId="urn:microsoft.com/office/officeart/2005/8/layout/process5"/>
    <dgm:cxn modelId="{90E9DA30-6EE2-4D50-866A-268F1D2A9407}" type="presParOf" srcId="{671EA53E-F5DC-499B-B846-598871FDB552}" destId="{2FDD2379-B7AE-4865-B1CD-5D947F078C95}" srcOrd="2" destOrd="0" presId="urn:microsoft.com/office/officeart/2005/8/layout/process5"/>
    <dgm:cxn modelId="{20530258-304E-404B-9575-906B4FD97E31}" type="presParOf" srcId="{671EA53E-F5DC-499B-B846-598871FDB552}" destId="{5A55F535-8F7A-48E2-87FD-224D4F83BD76}" srcOrd="3" destOrd="0" presId="urn:microsoft.com/office/officeart/2005/8/layout/process5"/>
    <dgm:cxn modelId="{F65E8798-3487-478F-9A9F-C76E61349706}" type="presParOf" srcId="{5A55F535-8F7A-48E2-87FD-224D4F83BD76}" destId="{5AA3B01C-07B6-41AF-BA38-73C8B0D9F59E}" srcOrd="0" destOrd="0" presId="urn:microsoft.com/office/officeart/2005/8/layout/process5"/>
    <dgm:cxn modelId="{10BC164A-6058-4B1D-AF5A-9CF097A46009}" type="presParOf" srcId="{671EA53E-F5DC-499B-B846-598871FDB552}" destId="{87714646-74CC-4D34-B6A7-9D7E9F4B3CF9}" srcOrd="4" destOrd="0" presId="urn:microsoft.com/office/officeart/2005/8/layout/process5"/>
    <dgm:cxn modelId="{60B7EA38-6C5F-4FF8-9E4C-376C08FA16B6}" type="presParOf" srcId="{671EA53E-F5DC-499B-B846-598871FDB552}" destId="{C2462FE2-F38E-4F46-A45E-A654F07BA913}" srcOrd="5" destOrd="0" presId="urn:microsoft.com/office/officeart/2005/8/layout/process5"/>
    <dgm:cxn modelId="{B1E4CBBC-6253-477A-9E49-CB1B5DE3C7A4}" type="presParOf" srcId="{C2462FE2-F38E-4F46-A45E-A654F07BA913}" destId="{441A53C8-9B9C-491C-99A2-E0B92FA48C62}" srcOrd="0" destOrd="0" presId="urn:microsoft.com/office/officeart/2005/8/layout/process5"/>
    <dgm:cxn modelId="{AA0202C2-43BE-4FEF-ADA3-178CB9C50435}" type="presParOf" srcId="{671EA53E-F5DC-499B-B846-598871FDB552}" destId="{8C02D455-12B2-4DB0-866C-A593C7833200}" srcOrd="6" destOrd="0" presId="urn:microsoft.com/office/officeart/2005/8/layout/process5"/>
    <dgm:cxn modelId="{00097537-5373-44D2-810C-5BC6A2CE871E}" type="presParOf" srcId="{671EA53E-F5DC-499B-B846-598871FDB552}" destId="{1DF5FBD5-A063-4CBE-874E-7608E2DBB774}" srcOrd="7" destOrd="0" presId="urn:microsoft.com/office/officeart/2005/8/layout/process5"/>
    <dgm:cxn modelId="{DC257A16-9D4D-4807-8605-BA830620A3E0}" type="presParOf" srcId="{1DF5FBD5-A063-4CBE-874E-7608E2DBB774}" destId="{51722AA4-F243-4298-B37C-B573BF151BA5}" srcOrd="0" destOrd="0" presId="urn:microsoft.com/office/officeart/2005/8/layout/process5"/>
    <dgm:cxn modelId="{AFA0BF7B-ECB2-49A1-B358-E42B72BEA554}" type="presParOf" srcId="{671EA53E-F5DC-499B-B846-598871FDB552}" destId="{DB95F165-D47F-4406-84E0-4F81FD685D13}" srcOrd="8" destOrd="0" presId="urn:microsoft.com/office/officeart/2005/8/layout/process5"/>
    <dgm:cxn modelId="{6CFBA532-36DE-476B-9E1F-BF9473A4A2D4}" type="presParOf" srcId="{671EA53E-F5DC-499B-B846-598871FDB552}" destId="{8B38F6DB-A6C1-4BBA-A102-AA262C6376D6}" srcOrd="9" destOrd="0" presId="urn:microsoft.com/office/officeart/2005/8/layout/process5"/>
    <dgm:cxn modelId="{B5E4F042-46AC-4260-AB07-9F4D79EA6AEC}" type="presParOf" srcId="{8B38F6DB-A6C1-4BBA-A102-AA262C6376D6}" destId="{420DB69A-2431-4973-8E86-2BD82E1295CC}" srcOrd="0" destOrd="0" presId="urn:microsoft.com/office/officeart/2005/8/layout/process5"/>
    <dgm:cxn modelId="{3A146F40-2C40-4CF8-B330-A047ADCB3658}" type="presParOf" srcId="{671EA53E-F5DC-499B-B846-598871FDB552}" destId="{90DD7C2D-68E2-4D90-A41A-39DDC03FB067}" srcOrd="10" destOrd="0" presId="urn:microsoft.com/office/officeart/2005/8/layout/process5"/>
    <dgm:cxn modelId="{C62800F1-BF91-48D5-A142-B4AA636A8788}" type="presParOf" srcId="{671EA53E-F5DC-499B-B846-598871FDB552}" destId="{BF9BA534-7C53-4B06-B00A-ED1651DBA944}" srcOrd="11" destOrd="0" presId="urn:microsoft.com/office/officeart/2005/8/layout/process5"/>
    <dgm:cxn modelId="{300EFE54-C617-482A-99A5-BD31AAEFDFD4}" type="presParOf" srcId="{BF9BA534-7C53-4B06-B00A-ED1651DBA944}" destId="{4C17484E-0C44-49AE-BFAC-21EB748062CB}" srcOrd="0" destOrd="0" presId="urn:microsoft.com/office/officeart/2005/8/layout/process5"/>
    <dgm:cxn modelId="{1465CF9B-51D3-44F5-9975-EDFC937F4366}" type="presParOf" srcId="{671EA53E-F5DC-499B-B846-598871FDB552}" destId="{40DBE081-6A2F-48BA-B2D8-F8209A9598BC}"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29AA24-8629-4F8C-ACA5-063AF4D8669F}" type="doc">
      <dgm:prSet loTypeId="urn:microsoft.com/office/officeart/2005/8/layout/arrow2" loCatId="process" qsTypeId="urn:microsoft.com/office/officeart/2005/8/quickstyle/simple1" qsCatId="simple" csTypeId="urn:microsoft.com/office/officeart/2005/8/colors/accent1_2" csCatId="accent1" phldr="1"/>
      <dgm:spPr/>
    </dgm:pt>
    <dgm:pt modelId="{F360C3AD-53B3-4686-BC6B-EE67C31C5512}">
      <dgm:prSet phldrT="[Texto]"/>
      <dgm:spPr/>
      <dgm:t>
        <a:bodyPr/>
        <a:lstStyle/>
        <a:p>
          <a:r>
            <a:rPr lang="es-MX" dirty="0" smtClean="0"/>
            <a:t>Aumento de gastos en medicinas y médicos</a:t>
          </a:r>
          <a:endParaRPr lang="es-MX" dirty="0"/>
        </a:p>
      </dgm:t>
    </dgm:pt>
    <dgm:pt modelId="{C9AEC62A-AC3B-465E-86A2-F71C44B08C60}" type="parTrans" cxnId="{D83F9FE4-A743-4688-B7C3-AB096C7E894F}">
      <dgm:prSet/>
      <dgm:spPr/>
      <dgm:t>
        <a:bodyPr/>
        <a:lstStyle/>
        <a:p>
          <a:endParaRPr lang="es-MX"/>
        </a:p>
      </dgm:t>
    </dgm:pt>
    <dgm:pt modelId="{EF81B64A-6D7E-40C2-9B4E-8512549EFFA5}" type="sibTrans" cxnId="{D83F9FE4-A743-4688-B7C3-AB096C7E894F}">
      <dgm:prSet/>
      <dgm:spPr/>
      <dgm:t>
        <a:bodyPr/>
        <a:lstStyle/>
        <a:p>
          <a:endParaRPr lang="es-MX"/>
        </a:p>
      </dgm:t>
    </dgm:pt>
    <dgm:pt modelId="{79871F16-8AD0-49CD-93A5-5DB1F8EDBE56}">
      <dgm:prSet phldrT="[Texto]"/>
      <dgm:spPr/>
      <dgm:t>
        <a:bodyPr/>
        <a:lstStyle/>
        <a:p>
          <a:r>
            <a:rPr lang="es-MX" dirty="0" smtClean="0"/>
            <a:t>Reducción de gastos relacionados en la canasta básica de la familia</a:t>
          </a:r>
          <a:endParaRPr lang="es-MX" dirty="0"/>
        </a:p>
      </dgm:t>
    </dgm:pt>
    <dgm:pt modelId="{614AD1F0-D56F-4814-B30A-A00EBB63D4D4}" type="parTrans" cxnId="{37E13BAE-E399-46E1-B074-1795E5C10CC8}">
      <dgm:prSet/>
      <dgm:spPr/>
      <dgm:t>
        <a:bodyPr/>
        <a:lstStyle/>
        <a:p>
          <a:endParaRPr lang="es-MX"/>
        </a:p>
      </dgm:t>
    </dgm:pt>
    <dgm:pt modelId="{61DE49DA-871B-4399-B67C-2817F420A395}" type="sibTrans" cxnId="{37E13BAE-E399-46E1-B074-1795E5C10CC8}">
      <dgm:prSet/>
      <dgm:spPr/>
      <dgm:t>
        <a:bodyPr/>
        <a:lstStyle/>
        <a:p>
          <a:endParaRPr lang="es-MX"/>
        </a:p>
      </dgm:t>
    </dgm:pt>
    <dgm:pt modelId="{4C936D13-88B4-453D-82D7-78C621BC062D}">
      <dgm:prSet phldrT="[Texto]"/>
      <dgm:spPr/>
      <dgm:t>
        <a:bodyPr/>
        <a:lstStyle/>
        <a:p>
          <a:r>
            <a:rPr lang="es-MX" dirty="0" smtClean="0"/>
            <a:t>Agotamiento de ahorros y recursos de una familia </a:t>
          </a:r>
        </a:p>
      </dgm:t>
    </dgm:pt>
    <dgm:pt modelId="{4E2D5B3A-083F-4D40-B56D-93851DBFE081}" type="parTrans" cxnId="{724E32AF-5660-4341-9095-F5F781EE29AC}">
      <dgm:prSet/>
      <dgm:spPr/>
      <dgm:t>
        <a:bodyPr/>
        <a:lstStyle/>
        <a:p>
          <a:endParaRPr lang="es-MX"/>
        </a:p>
      </dgm:t>
    </dgm:pt>
    <dgm:pt modelId="{F07DA1AA-FDD9-45DF-BD7A-7453D80A3D06}" type="sibTrans" cxnId="{724E32AF-5660-4341-9095-F5F781EE29AC}">
      <dgm:prSet/>
      <dgm:spPr/>
      <dgm:t>
        <a:bodyPr/>
        <a:lstStyle/>
        <a:p>
          <a:endParaRPr lang="es-MX"/>
        </a:p>
      </dgm:t>
    </dgm:pt>
    <dgm:pt modelId="{47A53186-9233-4706-95B9-3AD5C1951A06}" type="pres">
      <dgm:prSet presAssocID="{C029AA24-8629-4F8C-ACA5-063AF4D8669F}" presName="arrowDiagram" presStyleCnt="0">
        <dgm:presLayoutVars>
          <dgm:chMax val="5"/>
          <dgm:dir/>
          <dgm:resizeHandles val="exact"/>
        </dgm:presLayoutVars>
      </dgm:prSet>
      <dgm:spPr/>
    </dgm:pt>
    <dgm:pt modelId="{E15939BF-E063-44BE-B6AC-431498455FEA}" type="pres">
      <dgm:prSet presAssocID="{C029AA24-8629-4F8C-ACA5-063AF4D8669F}" presName="arrow" presStyleLbl="bgShp" presStyleIdx="0" presStyleCnt="1" custLinFactNeighborX="4342" custLinFactNeighborY="7324"/>
      <dgm:spPr/>
    </dgm:pt>
    <dgm:pt modelId="{E21BB72D-DFE7-4ED1-A36E-58562DCB833A}" type="pres">
      <dgm:prSet presAssocID="{C029AA24-8629-4F8C-ACA5-063AF4D8669F}" presName="arrowDiagram3" presStyleCnt="0"/>
      <dgm:spPr/>
    </dgm:pt>
    <dgm:pt modelId="{1543ADD0-D794-49D4-BA00-A91A34F4F1BA}" type="pres">
      <dgm:prSet presAssocID="{F360C3AD-53B3-4686-BC6B-EE67C31C5512}" presName="bullet3a" presStyleLbl="node1" presStyleIdx="0" presStyleCnt="3"/>
      <dgm:spPr/>
    </dgm:pt>
    <dgm:pt modelId="{38BA54A9-B527-454B-9685-3D6E8ED2CB5F}" type="pres">
      <dgm:prSet presAssocID="{F360C3AD-53B3-4686-BC6B-EE67C31C5512}" presName="textBox3a" presStyleLbl="revTx" presStyleIdx="0" presStyleCnt="3">
        <dgm:presLayoutVars>
          <dgm:bulletEnabled val="1"/>
        </dgm:presLayoutVars>
      </dgm:prSet>
      <dgm:spPr/>
      <dgm:t>
        <a:bodyPr/>
        <a:lstStyle/>
        <a:p>
          <a:endParaRPr lang="es-SV"/>
        </a:p>
      </dgm:t>
    </dgm:pt>
    <dgm:pt modelId="{D77910E7-A52B-4E64-A76F-C909DF2B7FD8}" type="pres">
      <dgm:prSet presAssocID="{79871F16-8AD0-49CD-93A5-5DB1F8EDBE56}" presName="bullet3b" presStyleLbl="node1" presStyleIdx="1" presStyleCnt="3"/>
      <dgm:spPr/>
    </dgm:pt>
    <dgm:pt modelId="{33547E3A-1073-4E71-94FF-BF1AF7E91C1C}" type="pres">
      <dgm:prSet presAssocID="{79871F16-8AD0-49CD-93A5-5DB1F8EDBE56}" presName="textBox3b" presStyleLbl="revTx" presStyleIdx="1" presStyleCnt="3">
        <dgm:presLayoutVars>
          <dgm:bulletEnabled val="1"/>
        </dgm:presLayoutVars>
      </dgm:prSet>
      <dgm:spPr/>
      <dgm:t>
        <a:bodyPr/>
        <a:lstStyle/>
        <a:p>
          <a:endParaRPr lang="es-SV"/>
        </a:p>
      </dgm:t>
    </dgm:pt>
    <dgm:pt modelId="{7CE8F878-DEA0-4E8A-8263-C0F1C81A4465}" type="pres">
      <dgm:prSet presAssocID="{4C936D13-88B4-453D-82D7-78C621BC062D}" presName="bullet3c" presStyleLbl="node1" presStyleIdx="2" presStyleCnt="3"/>
      <dgm:spPr/>
    </dgm:pt>
    <dgm:pt modelId="{D6FD5BA6-458E-40F0-8600-39C70C65F3B1}" type="pres">
      <dgm:prSet presAssocID="{4C936D13-88B4-453D-82D7-78C621BC062D}" presName="textBox3c" presStyleLbl="revTx" presStyleIdx="2" presStyleCnt="3">
        <dgm:presLayoutVars>
          <dgm:bulletEnabled val="1"/>
        </dgm:presLayoutVars>
      </dgm:prSet>
      <dgm:spPr/>
      <dgm:t>
        <a:bodyPr/>
        <a:lstStyle/>
        <a:p>
          <a:endParaRPr lang="es-SV"/>
        </a:p>
      </dgm:t>
    </dgm:pt>
  </dgm:ptLst>
  <dgm:cxnLst>
    <dgm:cxn modelId="{37E13BAE-E399-46E1-B074-1795E5C10CC8}" srcId="{C029AA24-8629-4F8C-ACA5-063AF4D8669F}" destId="{79871F16-8AD0-49CD-93A5-5DB1F8EDBE56}" srcOrd="1" destOrd="0" parTransId="{614AD1F0-D56F-4814-B30A-A00EBB63D4D4}" sibTransId="{61DE49DA-871B-4399-B67C-2817F420A395}"/>
    <dgm:cxn modelId="{5CFF365F-7517-4876-B6F6-3D5134357BE0}" type="presOf" srcId="{4C936D13-88B4-453D-82D7-78C621BC062D}" destId="{D6FD5BA6-458E-40F0-8600-39C70C65F3B1}" srcOrd="0" destOrd="0" presId="urn:microsoft.com/office/officeart/2005/8/layout/arrow2"/>
    <dgm:cxn modelId="{80CD2FE6-51CB-4CF6-AF9A-62AC9B6E59A6}" type="presOf" srcId="{C029AA24-8629-4F8C-ACA5-063AF4D8669F}" destId="{47A53186-9233-4706-95B9-3AD5C1951A06}" srcOrd="0" destOrd="0" presId="urn:microsoft.com/office/officeart/2005/8/layout/arrow2"/>
    <dgm:cxn modelId="{D83F9FE4-A743-4688-B7C3-AB096C7E894F}" srcId="{C029AA24-8629-4F8C-ACA5-063AF4D8669F}" destId="{F360C3AD-53B3-4686-BC6B-EE67C31C5512}" srcOrd="0" destOrd="0" parTransId="{C9AEC62A-AC3B-465E-86A2-F71C44B08C60}" sibTransId="{EF81B64A-6D7E-40C2-9B4E-8512549EFFA5}"/>
    <dgm:cxn modelId="{778C3A3E-A47B-44DB-B62B-BEBF3259F898}" type="presOf" srcId="{F360C3AD-53B3-4686-BC6B-EE67C31C5512}" destId="{38BA54A9-B527-454B-9685-3D6E8ED2CB5F}" srcOrd="0" destOrd="0" presId="urn:microsoft.com/office/officeart/2005/8/layout/arrow2"/>
    <dgm:cxn modelId="{724E32AF-5660-4341-9095-F5F781EE29AC}" srcId="{C029AA24-8629-4F8C-ACA5-063AF4D8669F}" destId="{4C936D13-88B4-453D-82D7-78C621BC062D}" srcOrd="2" destOrd="0" parTransId="{4E2D5B3A-083F-4D40-B56D-93851DBFE081}" sibTransId="{F07DA1AA-FDD9-45DF-BD7A-7453D80A3D06}"/>
    <dgm:cxn modelId="{EDB4EE8E-8C59-4550-B092-F9181E56C415}" type="presOf" srcId="{79871F16-8AD0-49CD-93A5-5DB1F8EDBE56}" destId="{33547E3A-1073-4E71-94FF-BF1AF7E91C1C}" srcOrd="0" destOrd="0" presId="urn:microsoft.com/office/officeart/2005/8/layout/arrow2"/>
    <dgm:cxn modelId="{D3BAEFF7-9794-41DD-85FB-0B1EDFAB1521}" type="presParOf" srcId="{47A53186-9233-4706-95B9-3AD5C1951A06}" destId="{E15939BF-E063-44BE-B6AC-431498455FEA}" srcOrd="0" destOrd="0" presId="urn:microsoft.com/office/officeart/2005/8/layout/arrow2"/>
    <dgm:cxn modelId="{684AF9AD-DF91-415D-AB39-0E51608335FD}" type="presParOf" srcId="{47A53186-9233-4706-95B9-3AD5C1951A06}" destId="{E21BB72D-DFE7-4ED1-A36E-58562DCB833A}" srcOrd="1" destOrd="0" presId="urn:microsoft.com/office/officeart/2005/8/layout/arrow2"/>
    <dgm:cxn modelId="{1E896A18-BB56-4305-A94B-3DC8B2FF0241}" type="presParOf" srcId="{E21BB72D-DFE7-4ED1-A36E-58562DCB833A}" destId="{1543ADD0-D794-49D4-BA00-A91A34F4F1BA}" srcOrd="0" destOrd="0" presId="urn:microsoft.com/office/officeart/2005/8/layout/arrow2"/>
    <dgm:cxn modelId="{4260B967-4B2A-4F4C-AC3C-E541212E62EC}" type="presParOf" srcId="{E21BB72D-DFE7-4ED1-A36E-58562DCB833A}" destId="{38BA54A9-B527-454B-9685-3D6E8ED2CB5F}" srcOrd="1" destOrd="0" presId="urn:microsoft.com/office/officeart/2005/8/layout/arrow2"/>
    <dgm:cxn modelId="{9C9B360D-7328-410A-A70C-9B63A3B74EF1}" type="presParOf" srcId="{E21BB72D-DFE7-4ED1-A36E-58562DCB833A}" destId="{D77910E7-A52B-4E64-A76F-C909DF2B7FD8}" srcOrd="2" destOrd="0" presId="urn:microsoft.com/office/officeart/2005/8/layout/arrow2"/>
    <dgm:cxn modelId="{56F2AAF3-612D-482E-9062-A8A951DE4336}" type="presParOf" srcId="{E21BB72D-DFE7-4ED1-A36E-58562DCB833A}" destId="{33547E3A-1073-4E71-94FF-BF1AF7E91C1C}" srcOrd="3" destOrd="0" presId="urn:microsoft.com/office/officeart/2005/8/layout/arrow2"/>
    <dgm:cxn modelId="{E66D0C35-1BBE-4B9B-A265-C29C78B0A69A}" type="presParOf" srcId="{E21BB72D-DFE7-4ED1-A36E-58562DCB833A}" destId="{7CE8F878-DEA0-4E8A-8263-C0F1C81A4465}" srcOrd="4" destOrd="0" presId="urn:microsoft.com/office/officeart/2005/8/layout/arrow2"/>
    <dgm:cxn modelId="{F7AF4AA9-5DD2-40D0-AE60-456B292D22FB}" type="presParOf" srcId="{E21BB72D-DFE7-4ED1-A36E-58562DCB833A}" destId="{D6FD5BA6-458E-40F0-8600-39C70C65F3B1}"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B2BC3D-37E4-42AA-9123-5CDFB11D685D}" type="doc">
      <dgm:prSet loTypeId="urn:microsoft.com/office/officeart/2005/8/layout/arrow2" loCatId="process" qsTypeId="urn:microsoft.com/office/officeart/2005/8/quickstyle/simple1" qsCatId="simple" csTypeId="urn:microsoft.com/office/officeart/2005/8/colors/colorful2" csCatId="colorful" phldr="1"/>
      <dgm:spPr/>
    </dgm:pt>
    <dgm:pt modelId="{E926BD97-F52F-42C7-B2C4-58514D77DDA5}">
      <dgm:prSet phldrT="[Texto]" custT="1"/>
      <dgm:spPr/>
      <dgm:t>
        <a:bodyPr/>
        <a:lstStyle/>
        <a:p>
          <a:r>
            <a:rPr lang="es-SV" sz="1400" dirty="0" smtClean="0"/>
            <a:t>Interrumpe la producción e incrementa los costos empresariales</a:t>
          </a:r>
          <a:endParaRPr lang="es-SV" sz="1400" dirty="0"/>
        </a:p>
      </dgm:t>
    </dgm:pt>
    <dgm:pt modelId="{CC0255C3-814C-4596-9754-90A2ECE4F10D}" type="parTrans" cxnId="{9309D9F2-F3D6-4D47-A0A6-888088AFA67C}">
      <dgm:prSet/>
      <dgm:spPr/>
      <dgm:t>
        <a:bodyPr/>
        <a:lstStyle/>
        <a:p>
          <a:endParaRPr lang="es-SV"/>
        </a:p>
      </dgm:t>
    </dgm:pt>
    <dgm:pt modelId="{CAAB81C5-C67E-4B8F-9655-164D63D93561}" type="sibTrans" cxnId="{9309D9F2-F3D6-4D47-A0A6-888088AFA67C}">
      <dgm:prSet/>
      <dgm:spPr/>
      <dgm:t>
        <a:bodyPr/>
        <a:lstStyle/>
        <a:p>
          <a:endParaRPr lang="es-SV"/>
        </a:p>
      </dgm:t>
    </dgm:pt>
    <dgm:pt modelId="{B2DD22B1-4CC1-4BFE-A63C-FFAF3ED74E4B}">
      <dgm:prSet phldrT="[Texto]" custT="1"/>
      <dgm:spPr/>
      <dgm:t>
        <a:bodyPr/>
        <a:lstStyle/>
        <a:p>
          <a:r>
            <a:rPr lang="es-SV" sz="1400" dirty="0" smtClean="0"/>
            <a:t>Reduce las ventas al detalle</a:t>
          </a:r>
          <a:endParaRPr lang="es-SV" sz="1400" dirty="0"/>
        </a:p>
      </dgm:t>
    </dgm:pt>
    <dgm:pt modelId="{551F8073-6C24-4F14-8FD8-345859712DA0}" type="parTrans" cxnId="{2AEA96F7-6DF2-4402-8F11-E43B3ECC82FF}">
      <dgm:prSet/>
      <dgm:spPr/>
      <dgm:t>
        <a:bodyPr/>
        <a:lstStyle/>
        <a:p>
          <a:endParaRPr lang="es-SV"/>
        </a:p>
      </dgm:t>
    </dgm:pt>
    <dgm:pt modelId="{D9E4CBDE-453A-47D7-92D3-AB129887A1FD}" type="sibTrans" cxnId="{2AEA96F7-6DF2-4402-8F11-E43B3ECC82FF}">
      <dgm:prSet/>
      <dgm:spPr/>
      <dgm:t>
        <a:bodyPr/>
        <a:lstStyle/>
        <a:p>
          <a:endParaRPr lang="es-SV"/>
        </a:p>
      </dgm:t>
    </dgm:pt>
    <dgm:pt modelId="{6704438E-DB1D-4743-A493-3D789CB6EB39}">
      <dgm:prSet phldrT="[Texto]" custT="1"/>
      <dgm:spPr/>
      <dgm:t>
        <a:bodyPr/>
        <a:lstStyle/>
        <a:p>
          <a:r>
            <a:rPr lang="es-SV" sz="1400" dirty="0" smtClean="0"/>
            <a:t>Reducción en las ventas</a:t>
          </a:r>
        </a:p>
        <a:p>
          <a:endParaRPr lang="es-SV" sz="1400" dirty="0" smtClean="0"/>
        </a:p>
        <a:p>
          <a:r>
            <a:rPr lang="es-SV" sz="1400" dirty="0" smtClean="0"/>
            <a:t>Reducción en la producción</a:t>
          </a:r>
        </a:p>
        <a:p>
          <a:endParaRPr lang="es-SV" sz="1400" dirty="0" smtClean="0"/>
        </a:p>
        <a:p>
          <a:r>
            <a:rPr lang="es-SV" sz="1400" dirty="0" smtClean="0"/>
            <a:t>Reducción en la oferta de contratación</a:t>
          </a:r>
        </a:p>
        <a:p>
          <a:endParaRPr lang="es-SV" sz="1400" dirty="0" smtClean="0"/>
        </a:p>
        <a:p>
          <a:endParaRPr lang="es-SV" sz="1400" dirty="0"/>
        </a:p>
      </dgm:t>
    </dgm:pt>
    <dgm:pt modelId="{182A7317-A764-4CE7-BD67-0F2A728E9F0C}" type="sibTrans" cxnId="{9AAC4A60-16E6-45B2-A804-CBE178BAAE4C}">
      <dgm:prSet/>
      <dgm:spPr/>
      <dgm:t>
        <a:bodyPr/>
        <a:lstStyle/>
        <a:p>
          <a:endParaRPr lang="es-SV"/>
        </a:p>
      </dgm:t>
    </dgm:pt>
    <dgm:pt modelId="{4DE9E852-B034-402A-B881-15CB08C852DB}" type="parTrans" cxnId="{9AAC4A60-16E6-45B2-A804-CBE178BAAE4C}">
      <dgm:prSet/>
      <dgm:spPr/>
      <dgm:t>
        <a:bodyPr/>
        <a:lstStyle/>
        <a:p>
          <a:endParaRPr lang="es-SV"/>
        </a:p>
      </dgm:t>
    </dgm:pt>
    <dgm:pt modelId="{4C5820D9-78DE-4305-91FB-59992B18E66A}" type="pres">
      <dgm:prSet presAssocID="{32B2BC3D-37E4-42AA-9123-5CDFB11D685D}" presName="arrowDiagram" presStyleCnt="0">
        <dgm:presLayoutVars>
          <dgm:chMax val="5"/>
          <dgm:dir/>
          <dgm:resizeHandles val="exact"/>
        </dgm:presLayoutVars>
      </dgm:prSet>
      <dgm:spPr/>
    </dgm:pt>
    <dgm:pt modelId="{8D39D251-66FE-4D4E-BE3F-E3D086C5C079}" type="pres">
      <dgm:prSet presAssocID="{32B2BC3D-37E4-42AA-9123-5CDFB11D685D}" presName="arrow" presStyleLbl="bgShp" presStyleIdx="0" presStyleCnt="1"/>
      <dgm:spPr/>
    </dgm:pt>
    <dgm:pt modelId="{3249FA1B-C91F-4EF5-B0F7-FCD8387E883B}" type="pres">
      <dgm:prSet presAssocID="{32B2BC3D-37E4-42AA-9123-5CDFB11D685D}" presName="arrowDiagram3" presStyleCnt="0"/>
      <dgm:spPr/>
    </dgm:pt>
    <dgm:pt modelId="{9E07F701-EA48-4C96-A955-040E4679D0AA}" type="pres">
      <dgm:prSet presAssocID="{E926BD97-F52F-42C7-B2C4-58514D77DDA5}" presName="bullet3a" presStyleLbl="node1" presStyleIdx="0" presStyleCnt="3"/>
      <dgm:spPr/>
    </dgm:pt>
    <dgm:pt modelId="{28F3AE5D-9D67-46A6-82A1-4EB0A1C732AA}" type="pres">
      <dgm:prSet presAssocID="{E926BD97-F52F-42C7-B2C4-58514D77DDA5}" presName="textBox3a" presStyleLbl="revTx" presStyleIdx="0" presStyleCnt="3" custScaleX="131907" custScaleY="179888" custLinFactNeighborX="1782" custLinFactNeighborY="60560">
        <dgm:presLayoutVars>
          <dgm:bulletEnabled val="1"/>
        </dgm:presLayoutVars>
      </dgm:prSet>
      <dgm:spPr/>
      <dgm:t>
        <a:bodyPr/>
        <a:lstStyle/>
        <a:p>
          <a:endParaRPr lang="es-SV"/>
        </a:p>
      </dgm:t>
    </dgm:pt>
    <dgm:pt modelId="{BA0BA0BC-9B77-4AFE-B1DA-6A20D54ED158}" type="pres">
      <dgm:prSet presAssocID="{B2DD22B1-4CC1-4BFE-A63C-FFAF3ED74E4B}" presName="bullet3b" presStyleLbl="node1" presStyleIdx="1" presStyleCnt="3"/>
      <dgm:spPr/>
    </dgm:pt>
    <dgm:pt modelId="{F46641EB-56BD-45A6-A09E-8D749A077547}" type="pres">
      <dgm:prSet presAssocID="{B2DD22B1-4CC1-4BFE-A63C-FFAF3ED74E4B}" presName="textBox3b" presStyleLbl="revTx" presStyleIdx="1" presStyleCnt="3">
        <dgm:presLayoutVars>
          <dgm:bulletEnabled val="1"/>
        </dgm:presLayoutVars>
      </dgm:prSet>
      <dgm:spPr/>
      <dgm:t>
        <a:bodyPr/>
        <a:lstStyle/>
        <a:p>
          <a:endParaRPr lang="es-SV"/>
        </a:p>
      </dgm:t>
    </dgm:pt>
    <dgm:pt modelId="{4F26100A-7A9C-4367-9689-2B6DB68E385E}" type="pres">
      <dgm:prSet presAssocID="{6704438E-DB1D-4743-A493-3D789CB6EB39}" presName="bullet3c" presStyleLbl="node1" presStyleIdx="2" presStyleCnt="3"/>
      <dgm:spPr/>
    </dgm:pt>
    <dgm:pt modelId="{93E8890B-9EAA-4629-B639-E95D56BC7852}" type="pres">
      <dgm:prSet presAssocID="{6704438E-DB1D-4743-A493-3D789CB6EB39}" presName="textBox3c" presStyleLbl="revTx" presStyleIdx="2" presStyleCnt="3">
        <dgm:presLayoutVars>
          <dgm:bulletEnabled val="1"/>
        </dgm:presLayoutVars>
      </dgm:prSet>
      <dgm:spPr/>
      <dgm:t>
        <a:bodyPr/>
        <a:lstStyle/>
        <a:p>
          <a:endParaRPr lang="es-SV"/>
        </a:p>
      </dgm:t>
    </dgm:pt>
  </dgm:ptLst>
  <dgm:cxnLst>
    <dgm:cxn modelId="{9AAC4A60-16E6-45B2-A804-CBE178BAAE4C}" srcId="{32B2BC3D-37E4-42AA-9123-5CDFB11D685D}" destId="{6704438E-DB1D-4743-A493-3D789CB6EB39}" srcOrd="2" destOrd="0" parTransId="{4DE9E852-B034-402A-B881-15CB08C852DB}" sibTransId="{182A7317-A764-4CE7-BD67-0F2A728E9F0C}"/>
    <dgm:cxn modelId="{9309D9F2-F3D6-4D47-A0A6-888088AFA67C}" srcId="{32B2BC3D-37E4-42AA-9123-5CDFB11D685D}" destId="{E926BD97-F52F-42C7-B2C4-58514D77DDA5}" srcOrd="0" destOrd="0" parTransId="{CC0255C3-814C-4596-9754-90A2ECE4F10D}" sibTransId="{CAAB81C5-C67E-4B8F-9655-164D63D93561}"/>
    <dgm:cxn modelId="{6DD084D5-50B8-4A57-ABF3-5EEA504B874C}" type="presOf" srcId="{B2DD22B1-4CC1-4BFE-A63C-FFAF3ED74E4B}" destId="{F46641EB-56BD-45A6-A09E-8D749A077547}" srcOrd="0" destOrd="0" presId="urn:microsoft.com/office/officeart/2005/8/layout/arrow2"/>
    <dgm:cxn modelId="{2AEA96F7-6DF2-4402-8F11-E43B3ECC82FF}" srcId="{32B2BC3D-37E4-42AA-9123-5CDFB11D685D}" destId="{B2DD22B1-4CC1-4BFE-A63C-FFAF3ED74E4B}" srcOrd="1" destOrd="0" parTransId="{551F8073-6C24-4F14-8FD8-345859712DA0}" sibTransId="{D9E4CBDE-453A-47D7-92D3-AB129887A1FD}"/>
    <dgm:cxn modelId="{383A47AF-84C8-4F80-B8FE-5E4D3C12DCC6}" type="presOf" srcId="{6704438E-DB1D-4743-A493-3D789CB6EB39}" destId="{93E8890B-9EAA-4629-B639-E95D56BC7852}" srcOrd="0" destOrd="0" presId="urn:microsoft.com/office/officeart/2005/8/layout/arrow2"/>
    <dgm:cxn modelId="{AB8C647B-A090-4E94-B390-AFE0CC8C1E43}" type="presOf" srcId="{32B2BC3D-37E4-42AA-9123-5CDFB11D685D}" destId="{4C5820D9-78DE-4305-91FB-59992B18E66A}" srcOrd="0" destOrd="0" presId="urn:microsoft.com/office/officeart/2005/8/layout/arrow2"/>
    <dgm:cxn modelId="{2609C8B3-8992-4FE3-8D51-CD01BCC22F09}" type="presOf" srcId="{E926BD97-F52F-42C7-B2C4-58514D77DDA5}" destId="{28F3AE5D-9D67-46A6-82A1-4EB0A1C732AA}" srcOrd="0" destOrd="0" presId="urn:microsoft.com/office/officeart/2005/8/layout/arrow2"/>
    <dgm:cxn modelId="{01A6E34D-FB54-404E-9D8C-FF953F81EF47}" type="presParOf" srcId="{4C5820D9-78DE-4305-91FB-59992B18E66A}" destId="{8D39D251-66FE-4D4E-BE3F-E3D086C5C079}" srcOrd="0" destOrd="0" presId="urn:microsoft.com/office/officeart/2005/8/layout/arrow2"/>
    <dgm:cxn modelId="{C12A30A4-626D-4883-8A4B-07CA4539F015}" type="presParOf" srcId="{4C5820D9-78DE-4305-91FB-59992B18E66A}" destId="{3249FA1B-C91F-4EF5-B0F7-FCD8387E883B}" srcOrd="1" destOrd="0" presId="urn:microsoft.com/office/officeart/2005/8/layout/arrow2"/>
    <dgm:cxn modelId="{F9853B8E-27CF-48EB-B67D-0C146E45C427}" type="presParOf" srcId="{3249FA1B-C91F-4EF5-B0F7-FCD8387E883B}" destId="{9E07F701-EA48-4C96-A955-040E4679D0AA}" srcOrd="0" destOrd="0" presId="urn:microsoft.com/office/officeart/2005/8/layout/arrow2"/>
    <dgm:cxn modelId="{85004823-A4F5-49BF-A916-85F71B804BAE}" type="presParOf" srcId="{3249FA1B-C91F-4EF5-B0F7-FCD8387E883B}" destId="{28F3AE5D-9D67-46A6-82A1-4EB0A1C732AA}" srcOrd="1" destOrd="0" presId="urn:microsoft.com/office/officeart/2005/8/layout/arrow2"/>
    <dgm:cxn modelId="{78B33F36-2672-459B-A12A-311A151B5865}" type="presParOf" srcId="{3249FA1B-C91F-4EF5-B0F7-FCD8387E883B}" destId="{BA0BA0BC-9B77-4AFE-B1DA-6A20D54ED158}" srcOrd="2" destOrd="0" presId="urn:microsoft.com/office/officeart/2005/8/layout/arrow2"/>
    <dgm:cxn modelId="{B4B41190-C8AC-4941-A313-F07D03079893}" type="presParOf" srcId="{3249FA1B-C91F-4EF5-B0F7-FCD8387E883B}" destId="{F46641EB-56BD-45A6-A09E-8D749A077547}" srcOrd="3" destOrd="0" presId="urn:microsoft.com/office/officeart/2005/8/layout/arrow2"/>
    <dgm:cxn modelId="{D850720E-F05F-4225-A578-34CD92A6B671}" type="presParOf" srcId="{3249FA1B-C91F-4EF5-B0F7-FCD8387E883B}" destId="{4F26100A-7A9C-4367-9689-2B6DB68E385E}" srcOrd="4" destOrd="0" presId="urn:microsoft.com/office/officeart/2005/8/layout/arrow2"/>
    <dgm:cxn modelId="{4822E126-546C-4A2E-8B25-EE0189D548AE}" type="presParOf" srcId="{3249FA1B-C91F-4EF5-B0F7-FCD8387E883B}" destId="{93E8890B-9EAA-4629-B639-E95D56BC7852}" srcOrd="5"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B966B-D219-49DB-AE1E-9F999873F9CD}">
      <dsp:nvSpPr>
        <dsp:cNvPr id="0" name=""/>
        <dsp:cNvSpPr/>
      </dsp:nvSpPr>
      <dsp:spPr>
        <a:xfrm>
          <a:off x="898825" y="414"/>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Primo infección</a:t>
          </a:r>
          <a:endParaRPr lang="es-SV" sz="1800" kern="1200" dirty="0"/>
        </a:p>
      </dsp:txBody>
      <dsp:txXfrm>
        <a:off x="927865" y="29454"/>
        <a:ext cx="1594433" cy="933427"/>
      </dsp:txXfrm>
    </dsp:sp>
    <dsp:sp modelId="{D1939570-70B6-4A81-921E-35E063396159}">
      <dsp:nvSpPr>
        <dsp:cNvPr id="0" name=""/>
        <dsp:cNvSpPr/>
      </dsp:nvSpPr>
      <dsp:spPr>
        <a:xfrm>
          <a:off x="2696759" y="291256"/>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a:off x="2696759" y="373221"/>
        <a:ext cx="245232" cy="245893"/>
      </dsp:txXfrm>
    </dsp:sp>
    <dsp:sp modelId="{2FDD2379-B7AE-4865-B1CD-5D947F078C95}">
      <dsp:nvSpPr>
        <dsp:cNvPr id="0" name=""/>
        <dsp:cNvSpPr/>
      </dsp:nvSpPr>
      <dsp:spPr>
        <a:xfrm>
          <a:off x="3212343" y="414"/>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Transmisión viral</a:t>
          </a:r>
          <a:endParaRPr lang="es-SV" sz="1800" kern="1200" dirty="0"/>
        </a:p>
      </dsp:txBody>
      <dsp:txXfrm>
        <a:off x="3241383" y="29454"/>
        <a:ext cx="1594433" cy="933427"/>
      </dsp:txXfrm>
    </dsp:sp>
    <dsp:sp modelId="{5A55F535-8F7A-48E2-87FD-224D4F83BD76}">
      <dsp:nvSpPr>
        <dsp:cNvPr id="0" name=""/>
        <dsp:cNvSpPr/>
      </dsp:nvSpPr>
      <dsp:spPr>
        <a:xfrm>
          <a:off x="5010277" y="291256"/>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a:off x="5010277" y="373221"/>
        <a:ext cx="245232" cy="245893"/>
      </dsp:txXfrm>
    </dsp:sp>
    <dsp:sp modelId="{87714646-74CC-4D34-B6A7-9D7E9F4B3CF9}">
      <dsp:nvSpPr>
        <dsp:cNvPr id="0" name=""/>
        <dsp:cNvSpPr/>
      </dsp:nvSpPr>
      <dsp:spPr>
        <a:xfrm>
          <a:off x="5525861" y="414"/>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Síndrome Retroviral Agudo</a:t>
          </a:r>
          <a:endParaRPr lang="es-SV" sz="1800" kern="1200" dirty="0"/>
        </a:p>
      </dsp:txBody>
      <dsp:txXfrm>
        <a:off x="5554901" y="29454"/>
        <a:ext cx="1594433" cy="933427"/>
      </dsp:txXfrm>
    </dsp:sp>
    <dsp:sp modelId="{C2462FE2-F38E-4F46-A45E-A654F07BA913}">
      <dsp:nvSpPr>
        <dsp:cNvPr id="0" name=""/>
        <dsp:cNvSpPr/>
      </dsp:nvSpPr>
      <dsp:spPr>
        <a:xfrm rot="5400000">
          <a:off x="6176951" y="1107598"/>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rot="-5400000">
        <a:off x="6229171" y="1137343"/>
        <a:ext cx="245893" cy="245232"/>
      </dsp:txXfrm>
    </dsp:sp>
    <dsp:sp modelId="{8C02D455-12B2-4DB0-866C-A593C7833200}">
      <dsp:nvSpPr>
        <dsp:cNvPr id="0" name=""/>
        <dsp:cNvSpPr/>
      </dsp:nvSpPr>
      <dsp:spPr>
        <a:xfrm>
          <a:off x="5525861" y="1652927"/>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Recuperación viral</a:t>
          </a:r>
          <a:endParaRPr lang="es-SV" sz="1800" kern="1200" dirty="0"/>
        </a:p>
      </dsp:txBody>
      <dsp:txXfrm>
        <a:off x="5554901" y="1681967"/>
        <a:ext cx="1594433" cy="933427"/>
      </dsp:txXfrm>
    </dsp:sp>
    <dsp:sp modelId="{1DF5FBD5-A063-4CBE-874E-7608E2DBB774}">
      <dsp:nvSpPr>
        <dsp:cNvPr id="0" name=""/>
        <dsp:cNvSpPr/>
      </dsp:nvSpPr>
      <dsp:spPr>
        <a:xfrm rot="10800000">
          <a:off x="5030107" y="1943769"/>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rot="10800000">
        <a:off x="5135207" y="2025734"/>
        <a:ext cx="245232" cy="245893"/>
      </dsp:txXfrm>
    </dsp:sp>
    <dsp:sp modelId="{DB95F165-D47F-4406-84E0-4F81FD685D13}">
      <dsp:nvSpPr>
        <dsp:cNvPr id="0" name=""/>
        <dsp:cNvSpPr/>
      </dsp:nvSpPr>
      <dsp:spPr>
        <a:xfrm>
          <a:off x="3212343" y="1652927"/>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Afección por VIH asintomática</a:t>
          </a:r>
          <a:endParaRPr lang="es-SV" sz="1800" kern="1200" dirty="0"/>
        </a:p>
      </dsp:txBody>
      <dsp:txXfrm>
        <a:off x="3241383" y="1681967"/>
        <a:ext cx="1594433" cy="933427"/>
      </dsp:txXfrm>
    </dsp:sp>
    <dsp:sp modelId="{8B38F6DB-A6C1-4BBA-A102-AA262C6376D6}">
      <dsp:nvSpPr>
        <dsp:cNvPr id="0" name=""/>
        <dsp:cNvSpPr/>
      </dsp:nvSpPr>
      <dsp:spPr>
        <a:xfrm rot="10800000">
          <a:off x="2716589" y="1943769"/>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rot="10800000">
        <a:off x="2821689" y="2025734"/>
        <a:ext cx="245232" cy="245893"/>
      </dsp:txXfrm>
    </dsp:sp>
    <dsp:sp modelId="{90DD7C2D-68E2-4D90-A41A-39DDC03FB067}">
      <dsp:nvSpPr>
        <dsp:cNvPr id="0" name=""/>
        <dsp:cNvSpPr/>
      </dsp:nvSpPr>
      <dsp:spPr>
        <a:xfrm>
          <a:off x="898825" y="1652927"/>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Afección por VIH sintomática</a:t>
          </a:r>
          <a:endParaRPr lang="es-SV" sz="1800" kern="1200" dirty="0"/>
        </a:p>
      </dsp:txBody>
      <dsp:txXfrm>
        <a:off x="927865" y="1681967"/>
        <a:ext cx="1594433" cy="933427"/>
      </dsp:txXfrm>
    </dsp:sp>
    <dsp:sp modelId="{BF9BA534-7C53-4B06-B00A-ED1651DBA944}">
      <dsp:nvSpPr>
        <dsp:cNvPr id="0" name=""/>
        <dsp:cNvSpPr/>
      </dsp:nvSpPr>
      <dsp:spPr>
        <a:xfrm rot="5400000">
          <a:off x="1549915" y="2760111"/>
          <a:ext cx="350332" cy="409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SV" sz="1400" kern="1200"/>
        </a:p>
      </dsp:txBody>
      <dsp:txXfrm rot="-5400000">
        <a:off x="1602135" y="2789856"/>
        <a:ext cx="245893" cy="245232"/>
      </dsp:txXfrm>
    </dsp:sp>
    <dsp:sp modelId="{40DBE081-6A2F-48BA-B2D8-F8209A9598BC}">
      <dsp:nvSpPr>
        <dsp:cNvPr id="0" name=""/>
        <dsp:cNvSpPr/>
      </dsp:nvSpPr>
      <dsp:spPr>
        <a:xfrm>
          <a:off x="898825" y="3305440"/>
          <a:ext cx="1652513" cy="991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SV" sz="1800" kern="1200" dirty="0" smtClean="0"/>
            <a:t>Fallecimiento</a:t>
          </a:r>
          <a:endParaRPr lang="es-SV" sz="1800" kern="1200" dirty="0"/>
        </a:p>
      </dsp:txBody>
      <dsp:txXfrm>
        <a:off x="927865" y="3334480"/>
        <a:ext cx="1594433" cy="9334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5939BF-E063-44BE-B6AC-431498455FEA}">
      <dsp:nvSpPr>
        <dsp:cNvPr id="0" name=""/>
        <dsp:cNvSpPr/>
      </dsp:nvSpPr>
      <dsp:spPr>
        <a:xfrm>
          <a:off x="0" y="936103"/>
          <a:ext cx="4974704" cy="310919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3ADD0-D794-49D4-BA00-A91A34F4F1BA}">
      <dsp:nvSpPr>
        <dsp:cNvPr id="0" name=""/>
        <dsp:cNvSpPr/>
      </dsp:nvSpPr>
      <dsp:spPr>
        <a:xfrm>
          <a:off x="631787" y="2854349"/>
          <a:ext cx="129342" cy="1293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BA54A9-B527-454B-9685-3D6E8ED2CB5F}">
      <dsp:nvSpPr>
        <dsp:cNvPr id="0" name=""/>
        <dsp:cNvSpPr/>
      </dsp:nvSpPr>
      <dsp:spPr>
        <a:xfrm>
          <a:off x="696458" y="2919020"/>
          <a:ext cx="1159106" cy="898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36" tIns="0" rIns="0" bIns="0" numCol="1" spcCol="1270" anchor="t" anchorCtr="0">
          <a:noAutofit/>
        </a:bodyPr>
        <a:lstStyle/>
        <a:p>
          <a:pPr lvl="0" algn="l" defTabSz="666750">
            <a:lnSpc>
              <a:spcPct val="90000"/>
            </a:lnSpc>
            <a:spcBef>
              <a:spcPct val="0"/>
            </a:spcBef>
            <a:spcAft>
              <a:spcPct val="35000"/>
            </a:spcAft>
          </a:pPr>
          <a:r>
            <a:rPr lang="es-MX" sz="1500" kern="1200" dirty="0" smtClean="0"/>
            <a:t>Aumento de gastos en medicinas y médicos</a:t>
          </a:r>
          <a:endParaRPr lang="es-MX" sz="1500" kern="1200" dirty="0"/>
        </a:p>
      </dsp:txBody>
      <dsp:txXfrm>
        <a:off x="696458" y="2919020"/>
        <a:ext cx="1159106" cy="898555"/>
      </dsp:txXfrm>
    </dsp:sp>
    <dsp:sp modelId="{D77910E7-A52B-4E64-A76F-C909DF2B7FD8}">
      <dsp:nvSpPr>
        <dsp:cNvPr id="0" name=""/>
        <dsp:cNvSpPr/>
      </dsp:nvSpPr>
      <dsp:spPr>
        <a:xfrm>
          <a:off x="1773481" y="2009271"/>
          <a:ext cx="233811" cy="23381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547E3A-1073-4E71-94FF-BF1AF7E91C1C}">
      <dsp:nvSpPr>
        <dsp:cNvPr id="0" name=""/>
        <dsp:cNvSpPr/>
      </dsp:nvSpPr>
      <dsp:spPr>
        <a:xfrm>
          <a:off x="1890387" y="2126177"/>
          <a:ext cx="1193928" cy="1691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92" tIns="0" rIns="0" bIns="0" numCol="1" spcCol="1270" anchor="t" anchorCtr="0">
          <a:noAutofit/>
        </a:bodyPr>
        <a:lstStyle/>
        <a:p>
          <a:pPr lvl="0" algn="l" defTabSz="666750">
            <a:lnSpc>
              <a:spcPct val="90000"/>
            </a:lnSpc>
            <a:spcBef>
              <a:spcPct val="0"/>
            </a:spcBef>
            <a:spcAft>
              <a:spcPct val="35000"/>
            </a:spcAft>
          </a:pPr>
          <a:r>
            <a:rPr lang="es-MX" sz="1500" kern="1200" dirty="0" smtClean="0"/>
            <a:t>Reducción de gastos relacionados en la canasta básica de la familia</a:t>
          </a:r>
          <a:endParaRPr lang="es-MX" sz="1500" kern="1200" dirty="0"/>
        </a:p>
      </dsp:txBody>
      <dsp:txXfrm>
        <a:off x="1890387" y="2126177"/>
        <a:ext cx="1193928" cy="1691399"/>
      </dsp:txXfrm>
    </dsp:sp>
    <dsp:sp modelId="{7CE8F878-DEA0-4E8A-8263-C0F1C81A4465}">
      <dsp:nvSpPr>
        <dsp:cNvPr id="0" name=""/>
        <dsp:cNvSpPr/>
      </dsp:nvSpPr>
      <dsp:spPr>
        <a:xfrm>
          <a:off x="3146500" y="1495011"/>
          <a:ext cx="323355" cy="3233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FD5BA6-458E-40F0-8600-39C70C65F3B1}">
      <dsp:nvSpPr>
        <dsp:cNvPr id="0" name=""/>
        <dsp:cNvSpPr/>
      </dsp:nvSpPr>
      <dsp:spPr>
        <a:xfrm>
          <a:off x="3308178" y="1656689"/>
          <a:ext cx="1193928" cy="2160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340" tIns="0" rIns="0" bIns="0" numCol="1" spcCol="1270" anchor="t" anchorCtr="0">
          <a:noAutofit/>
        </a:bodyPr>
        <a:lstStyle/>
        <a:p>
          <a:pPr lvl="0" algn="l" defTabSz="666750">
            <a:lnSpc>
              <a:spcPct val="90000"/>
            </a:lnSpc>
            <a:spcBef>
              <a:spcPct val="0"/>
            </a:spcBef>
            <a:spcAft>
              <a:spcPct val="35000"/>
            </a:spcAft>
          </a:pPr>
          <a:r>
            <a:rPr lang="es-MX" sz="1500" kern="1200" dirty="0" smtClean="0"/>
            <a:t>Agotamiento de ahorros y recursos de una familia </a:t>
          </a:r>
        </a:p>
      </dsp:txBody>
      <dsp:txXfrm>
        <a:off x="3308178" y="1656689"/>
        <a:ext cx="1193928" cy="2160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9D251-66FE-4D4E-BE3F-E3D086C5C079}">
      <dsp:nvSpPr>
        <dsp:cNvPr id="0" name=""/>
        <dsp:cNvSpPr/>
      </dsp:nvSpPr>
      <dsp:spPr>
        <a:xfrm>
          <a:off x="0" y="855228"/>
          <a:ext cx="4038600" cy="2524125"/>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07F701-EA48-4C96-A955-040E4679D0AA}">
      <dsp:nvSpPr>
        <dsp:cNvPr id="0" name=""/>
        <dsp:cNvSpPr/>
      </dsp:nvSpPr>
      <dsp:spPr>
        <a:xfrm>
          <a:off x="512902" y="2597379"/>
          <a:ext cx="105003" cy="10500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F3AE5D-9D67-46A6-82A1-4EB0A1C732AA}">
      <dsp:nvSpPr>
        <dsp:cNvPr id="0" name=""/>
        <dsp:cNvSpPr/>
      </dsp:nvSpPr>
      <dsp:spPr>
        <a:xfrm>
          <a:off x="432051" y="2800269"/>
          <a:ext cx="1241236" cy="13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639" tIns="0" rIns="0" bIns="0" numCol="1" spcCol="1270" anchor="t" anchorCtr="0">
          <a:noAutofit/>
        </a:bodyPr>
        <a:lstStyle/>
        <a:p>
          <a:pPr lvl="0" algn="l" defTabSz="622300">
            <a:lnSpc>
              <a:spcPct val="90000"/>
            </a:lnSpc>
            <a:spcBef>
              <a:spcPct val="0"/>
            </a:spcBef>
            <a:spcAft>
              <a:spcPct val="35000"/>
            </a:spcAft>
          </a:pPr>
          <a:r>
            <a:rPr lang="es-SV" sz="1400" kern="1200" dirty="0" smtClean="0"/>
            <a:t>Interrumpe la producción e incrementa los costos empresariales</a:t>
          </a:r>
          <a:endParaRPr lang="es-SV" sz="1400" kern="1200" dirty="0"/>
        </a:p>
      </dsp:txBody>
      <dsp:txXfrm>
        <a:off x="432051" y="2800269"/>
        <a:ext cx="1241236" cy="1312232"/>
      </dsp:txXfrm>
    </dsp:sp>
    <dsp:sp modelId="{BA0BA0BC-9B77-4AFE-B1DA-6A20D54ED158}">
      <dsp:nvSpPr>
        <dsp:cNvPr id="0" name=""/>
        <dsp:cNvSpPr/>
      </dsp:nvSpPr>
      <dsp:spPr>
        <a:xfrm>
          <a:off x="1439760" y="1911322"/>
          <a:ext cx="189814" cy="189814"/>
        </a:xfrm>
        <a:prstGeom prst="ellipse">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641EB-56BD-45A6-A09E-8D749A077547}">
      <dsp:nvSpPr>
        <dsp:cNvPr id="0" name=""/>
        <dsp:cNvSpPr/>
      </dsp:nvSpPr>
      <dsp:spPr>
        <a:xfrm>
          <a:off x="1534668" y="2006229"/>
          <a:ext cx="969264" cy="1373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579" tIns="0" rIns="0" bIns="0" numCol="1" spcCol="1270" anchor="t" anchorCtr="0">
          <a:noAutofit/>
        </a:bodyPr>
        <a:lstStyle/>
        <a:p>
          <a:pPr lvl="0" algn="l" defTabSz="622300">
            <a:lnSpc>
              <a:spcPct val="90000"/>
            </a:lnSpc>
            <a:spcBef>
              <a:spcPct val="0"/>
            </a:spcBef>
            <a:spcAft>
              <a:spcPct val="35000"/>
            </a:spcAft>
          </a:pPr>
          <a:r>
            <a:rPr lang="es-SV" sz="1400" kern="1200" dirty="0" smtClean="0"/>
            <a:t>Reduce las ventas al detalle</a:t>
          </a:r>
          <a:endParaRPr lang="es-SV" sz="1400" kern="1200" dirty="0"/>
        </a:p>
      </dsp:txBody>
      <dsp:txXfrm>
        <a:off x="1534668" y="2006229"/>
        <a:ext cx="969264" cy="1373124"/>
      </dsp:txXfrm>
    </dsp:sp>
    <dsp:sp modelId="{4F26100A-7A9C-4367-9689-2B6DB68E385E}">
      <dsp:nvSpPr>
        <dsp:cNvPr id="0" name=""/>
        <dsp:cNvSpPr/>
      </dsp:nvSpPr>
      <dsp:spPr>
        <a:xfrm>
          <a:off x="2554414" y="1493832"/>
          <a:ext cx="262509" cy="262509"/>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8890B-9EAA-4629-B639-E95D56BC7852}">
      <dsp:nvSpPr>
        <dsp:cNvPr id="0" name=""/>
        <dsp:cNvSpPr/>
      </dsp:nvSpPr>
      <dsp:spPr>
        <a:xfrm>
          <a:off x="2685669" y="1625086"/>
          <a:ext cx="969264" cy="175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098" tIns="0" rIns="0" bIns="0" numCol="1" spcCol="1270" anchor="t" anchorCtr="0">
          <a:noAutofit/>
        </a:bodyPr>
        <a:lstStyle/>
        <a:p>
          <a:pPr lvl="0" algn="l" defTabSz="622300">
            <a:lnSpc>
              <a:spcPct val="90000"/>
            </a:lnSpc>
            <a:spcBef>
              <a:spcPct val="0"/>
            </a:spcBef>
            <a:spcAft>
              <a:spcPct val="35000"/>
            </a:spcAft>
          </a:pPr>
          <a:r>
            <a:rPr lang="es-SV" sz="1400" kern="1200" dirty="0" smtClean="0"/>
            <a:t>Reducción en las ventas</a:t>
          </a:r>
        </a:p>
        <a:p>
          <a:pPr lvl="0" algn="l" defTabSz="622300">
            <a:lnSpc>
              <a:spcPct val="90000"/>
            </a:lnSpc>
            <a:spcBef>
              <a:spcPct val="0"/>
            </a:spcBef>
            <a:spcAft>
              <a:spcPct val="35000"/>
            </a:spcAft>
          </a:pPr>
          <a:endParaRPr lang="es-SV" sz="1400" kern="1200" dirty="0" smtClean="0"/>
        </a:p>
        <a:p>
          <a:pPr lvl="0" algn="l" defTabSz="622300">
            <a:lnSpc>
              <a:spcPct val="90000"/>
            </a:lnSpc>
            <a:spcBef>
              <a:spcPct val="0"/>
            </a:spcBef>
            <a:spcAft>
              <a:spcPct val="35000"/>
            </a:spcAft>
          </a:pPr>
          <a:r>
            <a:rPr lang="es-SV" sz="1400" kern="1200" dirty="0" smtClean="0"/>
            <a:t>Reducción en la producción</a:t>
          </a:r>
        </a:p>
        <a:p>
          <a:pPr lvl="0" algn="l" defTabSz="622300">
            <a:lnSpc>
              <a:spcPct val="90000"/>
            </a:lnSpc>
            <a:spcBef>
              <a:spcPct val="0"/>
            </a:spcBef>
            <a:spcAft>
              <a:spcPct val="35000"/>
            </a:spcAft>
          </a:pPr>
          <a:endParaRPr lang="es-SV" sz="1400" kern="1200" dirty="0" smtClean="0"/>
        </a:p>
        <a:p>
          <a:pPr lvl="0" algn="l" defTabSz="622300">
            <a:lnSpc>
              <a:spcPct val="90000"/>
            </a:lnSpc>
            <a:spcBef>
              <a:spcPct val="0"/>
            </a:spcBef>
            <a:spcAft>
              <a:spcPct val="35000"/>
            </a:spcAft>
          </a:pPr>
          <a:r>
            <a:rPr lang="es-SV" sz="1400" kern="1200" dirty="0" smtClean="0"/>
            <a:t>Reducción en la oferta de contratación</a:t>
          </a:r>
        </a:p>
        <a:p>
          <a:pPr lvl="0" algn="l" defTabSz="622300">
            <a:lnSpc>
              <a:spcPct val="90000"/>
            </a:lnSpc>
            <a:spcBef>
              <a:spcPct val="0"/>
            </a:spcBef>
            <a:spcAft>
              <a:spcPct val="35000"/>
            </a:spcAft>
          </a:pPr>
          <a:endParaRPr lang="es-SV" sz="1400" kern="1200" dirty="0" smtClean="0"/>
        </a:p>
        <a:p>
          <a:pPr lvl="0" algn="l" defTabSz="622300">
            <a:lnSpc>
              <a:spcPct val="90000"/>
            </a:lnSpc>
            <a:spcBef>
              <a:spcPct val="0"/>
            </a:spcBef>
            <a:spcAft>
              <a:spcPct val="35000"/>
            </a:spcAft>
          </a:pPr>
          <a:endParaRPr lang="es-SV" sz="1400" kern="1200" dirty="0"/>
        </a:p>
      </dsp:txBody>
      <dsp:txXfrm>
        <a:off x="2685669" y="1625086"/>
        <a:ext cx="969264" cy="17542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SV"/>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SV"/>
          </a:p>
        </p:txBody>
      </p:sp>
      <p:sp>
        <p:nvSpPr>
          <p:cNvPr id="4" name="3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3256297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4028764583"/>
      </p:ext>
    </p:extLst>
  </p:cSld>
  <p:clrMapOvr>
    <a:masterClrMapping/>
  </p:clrMapOvr>
  <p:transition spd="slow">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639658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5" name="4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226683614"/>
      </p:ext>
    </p:extLst>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7" name="6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373249787"/>
      </p:ext>
    </p:extLst>
  </p:cSld>
  <p:clrMapOvr>
    <a:masterClrMapping/>
  </p:clrMapOvr>
  <p:transition spd="slow">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4245839111"/>
      </p:ext>
    </p:extLst>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1421434195"/>
      </p:ext>
    </p:extLst>
  </p:cSld>
  <p:clrMapOvr>
    <a:masterClrMapping/>
  </p:clrMapOvr>
  <p:transition spd="slow">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SV"/>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4239921616"/>
      </p:ext>
    </p:extLst>
  </p:cSld>
  <p:clrMapOvr>
    <a:masterClrMapping/>
  </p:clrMapOvr>
  <p:transition spd="slow">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SV"/>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2028984205"/>
      </p:ext>
    </p:extLst>
  </p:cSld>
  <p:clrMapOvr>
    <a:masterClrMapping/>
  </p:clrMapOvr>
  <p:transition spd="slow">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1513519845"/>
      </p:ext>
    </p:extLst>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SV"/>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9E3B0F6-2FF8-4748-9973-68860A27C77C}" type="slidenum">
              <a:rPr lang="es-MX" smtClean="0"/>
              <a:pPr/>
              <a:t>‹Nº›</a:t>
            </a:fld>
            <a:endParaRPr lang="es-MX"/>
          </a:p>
        </p:txBody>
      </p:sp>
    </p:spTree>
    <p:extLst>
      <p:ext uri="{BB962C8B-B14F-4D97-AF65-F5344CB8AC3E}">
        <p14:creationId xmlns:p14="http://schemas.microsoft.com/office/powerpoint/2010/main" val="3017079512"/>
      </p:ext>
    </p:extLst>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457200" y="1600200"/>
            <a:ext cx="8229600" cy="4525963"/>
          </a:xfrm>
        </p:spPr>
        <p:txBody>
          <a:bodyPr/>
          <a:lstStyle/>
          <a:p>
            <a:pPr lvl="0"/>
            <a:endParaRPr lang="es-E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8C76E869-12A0-43BC-A01D-E38584FA9012}" type="slidenum">
              <a:rPr lang="es-ES_tradnl"/>
              <a:pPr>
                <a:defRPr/>
              </a:pPr>
              <a:t>‹Nº›</a:t>
            </a:fld>
            <a:endParaRPr lang="es-ES_tradnl"/>
          </a:p>
        </p:txBody>
      </p:sp>
    </p:spTree>
    <p:extLst>
      <p:ext uri="{BB962C8B-B14F-4D97-AF65-F5344CB8AC3E}">
        <p14:creationId xmlns:p14="http://schemas.microsoft.com/office/powerpoint/2010/main" val="2879479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2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1_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E3B0F6-2FF8-4748-9973-68860A27C77C}" type="slidenum">
              <a:rPr lang="es-MX" smtClean="0"/>
              <a:pPr/>
              <a:t>‹Nº›</a:t>
            </a:fld>
            <a:endParaRPr lang="es-MX"/>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2_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E3B0F6-2FF8-4748-9973-68860A27C77C}" type="slidenum">
              <a:rPr lang="es-MX" smtClean="0"/>
              <a:pPr/>
              <a:t>‹Nº›</a:t>
            </a:fld>
            <a:endParaRPr lang="es-MX"/>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3_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9AE7D2E7-39AC-49B4-A7CA-F5790EC974B1}" type="datetimeFigureOut">
              <a:rPr lang="es-MX" smtClean="0"/>
              <a:pPr/>
              <a:t>02/12/2013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E3B0F6-2FF8-4748-9973-68860A27C77C}" type="slidenum">
              <a:rPr lang="es-MX" smtClean="0"/>
              <a:pPr/>
              <a:t>‹Nº›</a:t>
            </a:fld>
            <a:endParaRPr lang="es-MX"/>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7D2E7-39AC-49B4-A7CA-F5790EC974B1}" type="datetimeFigureOut">
              <a:rPr lang="es-MX" smtClean="0"/>
              <a:pPr/>
              <a:t>02/12/2013</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E3B0F6-2FF8-4748-9973-68860A27C77C}" type="slidenum">
              <a:rPr lang="es-MX" smtClean="0"/>
              <a:pPr/>
              <a:t>‹Nº›</a:t>
            </a:fld>
            <a:endParaRPr lang="es-MX"/>
          </a:p>
        </p:txBody>
      </p:sp>
    </p:spTree>
    <p:extLst>
      <p:ext uri="{BB962C8B-B14F-4D97-AF65-F5344CB8AC3E}">
        <p14:creationId xmlns:p14="http://schemas.microsoft.com/office/powerpoint/2010/main" val="10689400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Lst>
  <p:transition spd="slow">
    <p:wipe dir="d"/>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395536" y="1988840"/>
            <a:ext cx="8484480" cy="1470025"/>
          </a:xfrm>
        </p:spPr>
        <p:txBody>
          <a:bodyPr>
            <a:normAutofit/>
          </a:bodyPr>
          <a:lstStyle/>
          <a:p>
            <a:pPr algn="ctr"/>
            <a:r>
              <a:rPr lang="es-MX" dirty="0" smtClean="0">
                <a:solidFill>
                  <a:schemeClr val="tx2"/>
                </a:solidFill>
              </a:rPr>
              <a:t>Estrategias para la </a:t>
            </a:r>
            <a:r>
              <a:rPr lang="es-MX" dirty="0" smtClean="0">
                <a:solidFill>
                  <a:schemeClr val="tx2"/>
                </a:solidFill>
              </a:rPr>
              <a:t>atención.</a:t>
            </a:r>
            <a:endParaRPr lang="es-MX" dirty="0">
              <a:solidFill>
                <a:schemeClr val="tx2"/>
              </a:solidFill>
            </a:endParaRPr>
          </a:p>
        </p:txBody>
      </p:sp>
      <p:sp>
        <p:nvSpPr>
          <p:cNvPr id="5" name="4 Subtítulo"/>
          <p:cNvSpPr>
            <a:spLocks noGrp="1"/>
          </p:cNvSpPr>
          <p:nvPr>
            <p:ph type="subTitle" idx="1"/>
          </p:nvPr>
        </p:nvSpPr>
        <p:spPr>
          <a:xfrm>
            <a:off x="2267744" y="3501008"/>
            <a:ext cx="4772528" cy="504056"/>
          </a:xfrm>
        </p:spPr>
        <p:txBody>
          <a:bodyPr>
            <a:normAutofit/>
          </a:bodyPr>
          <a:lstStyle/>
          <a:p>
            <a:r>
              <a:rPr lang="es-MX" sz="2400" dirty="0" smtClean="0">
                <a:latin typeface="+mj-lt"/>
              </a:rPr>
              <a:t>Programa Nacional de </a:t>
            </a:r>
            <a:r>
              <a:rPr lang="es-MX" sz="2400" dirty="0" smtClean="0">
                <a:latin typeface="+mj-lt"/>
              </a:rPr>
              <a:t>ITS/VIH-SIDA</a:t>
            </a:r>
            <a:endParaRPr lang="es-MX" sz="2400" dirty="0">
              <a:latin typeface="+mj-lt"/>
            </a:endParaRPr>
          </a:p>
        </p:txBody>
      </p:sp>
      <p:pic>
        <p:nvPicPr>
          <p:cNvPr id="8" name="7 Marcador de posición de imagen"/>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3394" r="13394"/>
          <a:stretch>
            <a:fillRect/>
          </a:stretch>
        </p:blipFill>
        <p:spPr>
          <a:xfrm>
            <a:off x="5724128" y="5105400"/>
            <a:ext cx="2962672" cy="1131912"/>
          </a:xfrm>
        </p:spPr>
      </p:pic>
      <p:sp>
        <p:nvSpPr>
          <p:cNvPr id="2" name="1 CuadroTexto"/>
          <p:cNvSpPr txBox="1"/>
          <p:nvPr/>
        </p:nvSpPr>
        <p:spPr>
          <a:xfrm>
            <a:off x="1187624" y="764704"/>
            <a:ext cx="7488832" cy="646331"/>
          </a:xfrm>
          <a:prstGeom prst="rect">
            <a:avLst/>
          </a:prstGeom>
          <a:noFill/>
        </p:spPr>
        <p:txBody>
          <a:bodyPr wrap="square" rtlCol="0">
            <a:spAutoFit/>
          </a:bodyPr>
          <a:lstStyle/>
          <a:p>
            <a:pPr algn="ctr"/>
            <a:r>
              <a:rPr lang="es-SV" dirty="0" smtClean="0"/>
              <a:t>MATERIAL DE APOYO TALLER VIH-SIDA PARA SENSIBILIZACIÓN Y ELABORACIÓN DE POLÍTICA DE VIH-SIDA EN EL LUGAR DE TRABAJO</a:t>
            </a:r>
            <a:endParaRPr lang="es-SV" dirty="0"/>
          </a:p>
        </p:txBody>
      </p:sp>
    </p:spTree>
    <p:extLst>
      <p:ext uri="{BB962C8B-B14F-4D97-AF65-F5344CB8AC3E}">
        <p14:creationId xmlns:p14="http://schemas.microsoft.com/office/powerpoint/2010/main" val="1715066756"/>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755576" y="764704"/>
            <a:ext cx="8208912" cy="4297363"/>
          </a:xfrm>
        </p:spPr>
        <p:txBody>
          <a:bodyPr>
            <a:normAutofit lnSpcReduction="10000"/>
          </a:bodyPr>
          <a:lstStyle/>
          <a:p>
            <a:r>
              <a:rPr lang="es-MX" dirty="0" smtClean="0"/>
              <a:t>Se debe de plantear que invertir en planes de educación y prevención de enfermedades crónico degenerativas (Hipertensión, Diabetes, VIH) reducirá los costos en materia de subsidios, pago de pensiones, primas de seguros, indemnizaciones en inclusión en asignación familiar.</a:t>
            </a:r>
          </a:p>
          <a:p>
            <a:pPr marL="0" indent="0">
              <a:buNone/>
            </a:pPr>
            <a:endParaRPr lang="es-MX" dirty="0" smtClean="0"/>
          </a:p>
          <a:p>
            <a:pPr marL="0" indent="0" algn="r">
              <a:buNone/>
            </a:pPr>
            <a:r>
              <a:rPr lang="es-MX" sz="1600" dirty="0" smtClean="0"/>
              <a:t>Informe económico de la Unión Europea (29 de octubre de 2010)</a:t>
            </a:r>
            <a:endParaRPr lang="es-MX" sz="1600" dirty="0"/>
          </a:p>
        </p:txBody>
      </p:sp>
    </p:spTree>
    <p:extLst>
      <p:ext uri="{BB962C8B-B14F-4D97-AF65-F5344CB8AC3E}">
        <p14:creationId xmlns:p14="http://schemas.microsoft.com/office/powerpoint/2010/main" val="1908800450"/>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SV" dirty="0" smtClean="0"/>
              <a:t>Progresión natural de la infección por VIH</a:t>
            </a:r>
            <a:endParaRPr lang="es-SV" dirty="0"/>
          </a:p>
        </p:txBody>
      </p:sp>
      <p:graphicFrame>
        <p:nvGraphicFramePr>
          <p:cNvPr id="6" name="5 Marcador de contenido"/>
          <p:cNvGraphicFramePr>
            <a:graphicFrameLocks noGrp="1"/>
          </p:cNvGraphicFramePr>
          <p:nvPr>
            <p:ph idx="1"/>
          </p:nvPr>
        </p:nvGraphicFramePr>
        <p:xfrm>
          <a:off x="755576" y="1628800"/>
          <a:ext cx="8077200" cy="429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CuadroTexto"/>
          <p:cNvSpPr txBox="1"/>
          <p:nvPr/>
        </p:nvSpPr>
        <p:spPr>
          <a:xfrm>
            <a:off x="3059832" y="2708920"/>
            <a:ext cx="1154483" cy="338554"/>
          </a:xfrm>
          <a:prstGeom prst="rect">
            <a:avLst/>
          </a:prstGeom>
          <a:noFill/>
        </p:spPr>
        <p:txBody>
          <a:bodyPr wrap="none" rtlCol="0">
            <a:spAutoFit/>
          </a:bodyPr>
          <a:lstStyle/>
          <a:p>
            <a:r>
              <a:rPr lang="es-SV" sz="1600" dirty="0" smtClean="0"/>
              <a:t>2-3 semanas</a:t>
            </a:r>
            <a:endParaRPr lang="es-SV" sz="1600" dirty="0"/>
          </a:p>
        </p:txBody>
      </p:sp>
      <p:sp>
        <p:nvSpPr>
          <p:cNvPr id="8" name="7 CuadroTexto"/>
          <p:cNvSpPr txBox="1"/>
          <p:nvPr/>
        </p:nvSpPr>
        <p:spPr>
          <a:xfrm>
            <a:off x="5364088" y="2708920"/>
            <a:ext cx="1154483" cy="338554"/>
          </a:xfrm>
          <a:prstGeom prst="rect">
            <a:avLst/>
          </a:prstGeom>
          <a:noFill/>
        </p:spPr>
        <p:txBody>
          <a:bodyPr wrap="none" rtlCol="0">
            <a:spAutoFit/>
          </a:bodyPr>
          <a:lstStyle/>
          <a:p>
            <a:r>
              <a:rPr lang="es-SV" sz="1600" dirty="0" smtClean="0"/>
              <a:t>2-3 semanas</a:t>
            </a:r>
          </a:p>
        </p:txBody>
      </p:sp>
      <p:sp>
        <p:nvSpPr>
          <p:cNvPr id="9" name="8 CuadroTexto"/>
          <p:cNvSpPr txBox="1"/>
          <p:nvPr/>
        </p:nvSpPr>
        <p:spPr>
          <a:xfrm>
            <a:off x="7524328" y="2780928"/>
            <a:ext cx="1154483" cy="338554"/>
          </a:xfrm>
          <a:prstGeom prst="rect">
            <a:avLst/>
          </a:prstGeom>
          <a:noFill/>
        </p:spPr>
        <p:txBody>
          <a:bodyPr wrap="none" rtlCol="0">
            <a:spAutoFit/>
          </a:bodyPr>
          <a:lstStyle/>
          <a:p>
            <a:r>
              <a:rPr lang="es-SV" sz="1600" dirty="0" smtClean="0"/>
              <a:t>2-4 semanas</a:t>
            </a:r>
          </a:p>
        </p:txBody>
      </p:sp>
      <p:sp>
        <p:nvSpPr>
          <p:cNvPr id="10" name="9 CuadroTexto"/>
          <p:cNvSpPr txBox="1"/>
          <p:nvPr/>
        </p:nvSpPr>
        <p:spPr>
          <a:xfrm>
            <a:off x="5220072" y="4365104"/>
            <a:ext cx="1422184" cy="523220"/>
          </a:xfrm>
          <a:prstGeom prst="rect">
            <a:avLst/>
          </a:prstGeom>
          <a:noFill/>
        </p:spPr>
        <p:txBody>
          <a:bodyPr wrap="none" rtlCol="0">
            <a:spAutoFit/>
          </a:bodyPr>
          <a:lstStyle/>
          <a:p>
            <a:pPr algn="ctr"/>
            <a:r>
              <a:rPr lang="es-SV" sz="1400" dirty="0" smtClean="0"/>
              <a:t>8 años</a:t>
            </a:r>
          </a:p>
          <a:p>
            <a:pPr algn="ctr"/>
            <a:r>
              <a:rPr lang="es-SV" sz="1400" dirty="0" smtClean="0"/>
              <a:t>Promedio 5.8 años</a:t>
            </a:r>
            <a:endParaRPr lang="es-SV" sz="1400" dirty="0"/>
          </a:p>
        </p:txBody>
      </p:sp>
      <p:sp>
        <p:nvSpPr>
          <p:cNvPr id="11" name="10 CuadroTexto"/>
          <p:cNvSpPr txBox="1"/>
          <p:nvPr/>
        </p:nvSpPr>
        <p:spPr>
          <a:xfrm>
            <a:off x="3203848" y="4365104"/>
            <a:ext cx="758541" cy="307777"/>
          </a:xfrm>
          <a:prstGeom prst="rect">
            <a:avLst/>
          </a:prstGeom>
          <a:noFill/>
        </p:spPr>
        <p:txBody>
          <a:bodyPr wrap="none" rtlCol="0">
            <a:spAutoFit/>
          </a:bodyPr>
          <a:lstStyle/>
          <a:p>
            <a:r>
              <a:rPr lang="es-SV" sz="1400" dirty="0" smtClean="0"/>
              <a:t>1-3 años</a:t>
            </a:r>
            <a:endParaRPr lang="es-SV" sz="1400" dirty="0"/>
          </a:p>
        </p:txBody>
      </p:sp>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SV" sz="3200" dirty="0" smtClean="0"/>
              <a:t>Proceso de progresión de la enfermedad</a:t>
            </a:r>
            <a:endParaRPr lang="es-SV" sz="3200" dirty="0"/>
          </a:p>
        </p:txBody>
      </p:sp>
      <p:pic>
        <p:nvPicPr>
          <p:cNvPr id="6" name="5 Marcador de contenido" descr="Progresion VIH.png"/>
          <p:cNvPicPr>
            <a:picLocks noGrp="1" noChangeAspect="1"/>
          </p:cNvPicPr>
          <p:nvPr>
            <p:ph idx="1"/>
          </p:nvPr>
        </p:nvPicPr>
        <p:blipFill>
          <a:blip r:embed="rId2" cstate="print"/>
          <a:stretch>
            <a:fillRect/>
          </a:stretch>
        </p:blipFill>
        <p:spPr>
          <a:xfrm>
            <a:off x="683568" y="1556792"/>
            <a:ext cx="8094878" cy="4536504"/>
          </a:xfrm>
        </p:spPr>
      </p:pic>
      <p:cxnSp>
        <p:nvCxnSpPr>
          <p:cNvPr id="7" name="6 Conector recto de flecha"/>
          <p:cNvCxnSpPr/>
          <p:nvPr/>
        </p:nvCxnSpPr>
        <p:spPr>
          <a:xfrm>
            <a:off x="5220072" y="4437112"/>
            <a:ext cx="1296144" cy="7200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8" name="7 CuadroTexto"/>
          <p:cNvSpPr txBox="1"/>
          <p:nvPr/>
        </p:nvSpPr>
        <p:spPr>
          <a:xfrm>
            <a:off x="6516216" y="4365104"/>
            <a:ext cx="1054584" cy="307777"/>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s-SV" sz="1400" dirty="0" smtClean="0"/>
              <a:t>Inicio de TAR</a:t>
            </a:r>
            <a:endParaRPr lang="es-SV" sz="14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914400" y="260648"/>
            <a:ext cx="8229600" cy="634082"/>
          </a:xfrm>
        </p:spPr>
        <p:txBody>
          <a:bodyPr/>
          <a:lstStyle/>
          <a:p>
            <a:pPr eaLnBrk="1" hangingPunct="1"/>
            <a:r>
              <a:rPr lang="es-ES" sz="2800" dirty="0" smtClean="0">
                <a:solidFill>
                  <a:schemeClr val="tx2"/>
                </a:solidFill>
                <a:latin typeface="Arial Narrow" pitchFamily="34" charset="0"/>
              </a:rPr>
              <a:t>Las olas de impacto de la epidemia de VIH-SIDA.</a:t>
            </a:r>
          </a:p>
        </p:txBody>
      </p:sp>
      <p:graphicFrame>
        <p:nvGraphicFramePr>
          <p:cNvPr id="96363" name="Group 107"/>
          <p:cNvGraphicFramePr>
            <a:graphicFrameLocks noGrp="1"/>
          </p:cNvGraphicFramePr>
          <p:nvPr>
            <p:ph type="tbl" idx="1"/>
            <p:extLst>
              <p:ext uri="{D42A27DB-BD31-4B8C-83A1-F6EECF244321}">
                <p14:modId xmlns:p14="http://schemas.microsoft.com/office/powerpoint/2010/main" val="474070289"/>
              </p:ext>
            </p:extLst>
          </p:nvPr>
        </p:nvGraphicFramePr>
        <p:xfrm>
          <a:off x="755576" y="980728"/>
          <a:ext cx="8229600" cy="5384800"/>
        </p:xfrm>
        <a:graphic>
          <a:graphicData uri="http://schemas.openxmlformats.org/drawingml/2006/table">
            <a:tbl>
              <a:tblPr/>
              <a:tblGrid>
                <a:gridCol w="1646238"/>
                <a:gridCol w="1646237"/>
                <a:gridCol w="1644650"/>
                <a:gridCol w="1646238"/>
                <a:gridCol w="1646237"/>
              </a:tblGrid>
              <a:tr h="3889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Epicentro</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D3B5"/>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Ola 1</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Ola 2</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Ola 3</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Ola 4</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r>
              <a:tr h="7742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Difusión del virus de inmuno deficiencia humana</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Trauma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Enfermedad y muerte</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Sobrevivientes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Impacto social y económico</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Narrow" pitchFamily="34" charset="0"/>
                        </a:rPr>
                        <a:t>Impacto potencial a largo plazo</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089">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Descripción </a:t>
                      </a:r>
                    </a:p>
                  </a:txBody>
                  <a:tcPr marT="45722" marB="4572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7008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Difusión oculta y en aumento de los casos de personas infectadas</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Trauma psicológico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Aparecimiento de infecciones oportunistas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Incremento de enfermedades y recaídas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Muerte</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Preocupación y desprotección por los niños y ancianos que sobreviven a la perdida de familiares con SIDA</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Perdida de la fuerza militar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Depleción de la fuerza laboral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Impacto adverso en las áreas sociales y productivas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Disminución de los recursos públicos y privados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Desintegración social y económica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Inestabilidad social, económica y política</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089">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Factores determinantes</a:t>
                      </a:r>
                    </a:p>
                  </a:txBody>
                  <a:tcPr marT="45722" marB="4572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2002607">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inequidades 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Poder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Riqueza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100" b="1" i="0" u="none" strike="noStrike" cap="none" normalizeH="0" baseline="0" dirty="0" smtClean="0">
                          <a:ln>
                            <a:noFill/>
                          </a:ln>
                          <a:solidFill>
                            <a:schemeClr val="tx1"/>
                          </a:solidFill>
                          <a:effectLst/>
                          <a:latin typeface="Arial Narrow" pitchFamily="34" charset="0"/>
                        </a:rPr>
                        <a:t>Autonomía</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Actitudes hacia las mujeres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Valores morales y conductas sexuales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Ambiente ético y legal</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Movilidad</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Extensión de la epidemia</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Factores que favorecen la transmisión de la epidemia</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Medio ambiente y situaciones culturales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Actitudes en contra de los sobrevivientes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Medio ambiente y situaciones culturales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Dependencia y carga económica</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Situaciones al interior de los hogares y la comunidad</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Morbilidad en adultos productivas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Impacto en ciertas profesiones y áreas geográficas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Diferenciación en el rol de genero</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Cambio en la estructura laboral y económica</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Dependencia económica y aumento de los niveles de endeudamiento</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Falta de productividad relacionada con el PIB</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Impacto en ciertas profesiones y arreas geográficas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s-ES" sz="1100" b="1" i="0" u="none" strike="noStrike" cap="none" normalizeH="0" baseline="0" dirty="0" smtClean="0">
                          <a:ln>
                            <a:noFill/>
                          </a:ln>
                          <a:solidFill>
                            <a:schemeClr val="tx1"/>
                          </a:solidFill>
                          <a:effectLst/>
                          <a:latin typeface="Arial Narrow" pitchFamily="34" charset="0"/>
                        </a:rPr>
                        <a:t>Incremento de la pobreza extrema</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159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Porque se han enfocado la respuesta del VIH en este punto</a:t>
            </a:r>
            <a:endParaRPr lang="es-MX" dirty="0"/>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1412776"/>
            <a:ext cx="8208912" cy="5445224"/>
          </a:xfrm>
        </p:spPr>
      </p:pic>
    </p:spTree>
    <p:extLst>
      <p:ext uri="{BB962C8B-B14F-4D97-AF65-F5344CB8AC3E}">
        <p14:creationId xmlns:p14="http://schemas.microsoft.com/office/powerpoint/2010/main" val="3306141279"/>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Captura-de-pantalla-2011-12-01-a-las-12_41_46.png"/>
          <p:cNvPicPr>
            <a:picLocks noGrp="1" noChangeAspect="1"/>
          </p:cNvPicPr>
          <p:nvPr>
            <p:ph idx="1"/>
          </p:nvPr>
        </p:nvPicPr>
        <p:blipFill>
          <a:blip r:embed="rId2" cstate="print"/>
          <a:stretch>
            <a:fillRect/>
          </a:stretch>
        </p:blipFill>
        <p:spPr>
          <a:xfrm>
            <a:off x="827584" y="332656"/>
            <a:ext cx="8140194" cy="6271808"/>
          </a:xfrm>
        </p:spPr>
      </p:pic>
    </p:spTree>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VIH es un asunto de negocios</a:t>
            </a:r>
            <a:endParaRPr lang="es-MX" dirty="0"/>
          </a:p>
        </p:txBody>
      </p:sp>
      <p:sp>
        <p:nvSpPr>
          <p:cNvPr id="3" name="2 Marcador de contenido"/>
          <p:cNvSpPr>
            <a:spLocks noGrp="1"/>
          </p:cNvSpPr>
          <p:nvPr>
            <p:ph idx="1"/>
          </p:nvPr>
        </p:nvSpPr>
        <p:spPr/>
        <p:txBody>
          <a:bodyPr/>
          <a:lstStyle/>
          <a:p>
            <a:r>
              <a:rPr lang="es-MX" dirty="0" smtClean="0"/>
              <a:t>Para que una empresa sea productiva, ofrezca servicios de manera eficiente y tenga utilidades, es necesario que cuente con trabajadores experimentados y especializados y así generar productos y servicios de calidad a los consumidores…</a:t>
            </a:r>
          </a:p>
          <a:p>
            <a:pPr marL="0" indent="0">
              <a:buNone/>
            </a:pPr>
            <a:endParaRPr lang="es-MX" dirty="0"/>
          </a:p>
        </p:txBody>
      </p:sp>
    </p:spTree>
    <p:extLst>
      <p:ext uri="{BB962C8B-B14F-4D97-AF65-F5344CB8AC3E}">
        <p14:creationId xmlns:p14="http://schemas.microsoft.com/office/powerpoint/2010/main" val="2917520725"/>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VIH es un asunto laboral</a:t>
            </a:r>
            <a:endParaRPr lang="es-MX" dirty="0"/>
          </a:p>
        </p:txBody>
      </p:sp>
      <p:sp>
        <p:nvSpPr>
          <p:cNvPr id="3" name="2 Marcador de contenido"/>
          <p:cNvSpPr>
            <a:spLocks noGrp="1"/>
          </p:cNvSpPr>
          <p:nvPr>
            <p:ph idx="1"/>
          </p:nvPr>
        </p:nvSpPr>
        <p:spPr/>
        <p:txBody>
          <a:bodyPr/>
          <a:lstStyle/>
          <a:p>
            <a:pPr marL="0" indent="0">
              <a:buNone/>
            </a:pPr>
            <a:r>
              <a:rPr lang="es-MX" dirty="0" smtClean="0"/>
              <a:t>El VIH no solo afecta a la gente en sus trabajos sino también ocasiona un desgaste en los recursos y ahorros en la familia.</a:t>
            </a:r>
          </a:p>
          <a:p>
            <a:pPr marL="0" indent="0">
              <a:buNone/>
            </a:pPr>
            <a:r>
              <a:rPr lang="es-MX" dirty="0" smtClean="0"/>
              <a:t>Igual que una compañía experimenta mayores gastos debido a la enfermedad, también las familias se ven afectadas en sus economías cuando presenta el VIH</a:t>
            </a:r>
            <a:endParaRPr lang="es-MX" dirty="0"/>
          </a:p>
        </p:txBody>
      </p:sp>
    </p:spTree>
    <p:extLst>
      <p:ext uri="{BB962C8B-B14F-4D97-AF65-F5344CB8AC3E}">
        <p14:creationId xmlns:p14="http://schemas.microsoft.com/office/powerpoint/2010/main" val="2274768515"/>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62000" y="274638"/>
            <a:ext cx="8077200" cy="634082"/>
          </a:xfrm>
        </p:spPr>
        <p:txBody>
          <a:bodyPr>
            <a:normAutofit fontScale="90000"/>
          </a:bodyPr>
          <a:lstStyle/>
          <a:p>
            <a:r>
              <a:rPr lang="es-MX" dirty="0" smtClean="0"/>
              <a:t>El VIH es un asunto laboral</a:t>
            </a:r>
            <a:endParaRPr lang="es-MX" dirty="0"/>
          </a:p>
        </p:txBody>
      </p:sp>
      <p:sp>
        <p:nvSpPr>
          <p:cNvPr id="3" name="2 Marcador de contenido"/>
          <p:cNvSpPr>
            <a:spLocks noGrp="1"/>
          </p:cNvSpPr>
          <p:nvPr>
            <p:ph sz="half" idx="1"/>
          </p:nvPr>
        </p:nvSpPr>
        <p:spPr>
          <a:xfrm>
            <a:off x="323528" y="4293096"/>
            <a:ext cx="8496944" cy="2376264"/>
          </a:xfrm>
        </p:spPr>
        <p:txBody>
          <a:bodyPr>
            <a:normAutofit/>
          </a:bodyPr>
          <a:lstStyle/>
          <a:p>
            <a:pPr marL="0" indent="0">
              <a:buNone/>
            </a:pPr>
            <a:r>
              <a:rPr lang="es-MX" sz="2600" dirty="0" smtClean="0"/>
              <a:t>Uno </a:t>
            </a:r>
            <a:r>
              <a:rPr lang="es-MX" sz="2600" dirty="0" smtClean="0"/>
              <a:t>de los motivos es la perdida de los salarios cuando están ya muy enfermos para seguir trabajando, otro es el aumento en los costos médicos para tratar condiciones asociadas con la infección y otro factor es dejar de trabajar para cuidar </a:t>
            </a:r>
            <a:r>
              <a:rPr lang="es-MX" sz="2600" dirty="0" smtClean="0"/>
              <a:t>a </a:t>
            </a:r>
            <a:r>
              <a:rPr lang="es-MX" sz="2600" dirty="0" smtClean="0"/>
              <a:t>los enfermos reduce más </a:t>
            </a:r>
            <a:r>
              <a:rPr lang="es-MX" sz="2600" dirty="0" smtClean="0"/>
              <a:t>la productividad.</a:t>
            </a:r>
            <a:endParaRPr lang="es-MX" sz="2600" dirty="0"/>
          </a:p>
        </p:txBody>
      </p:sp>
      <p:pic>
        <p:nvPicPr>
          <p:cNvPr id="5" name="4 Marcador de contenido" descr="imagesCAL2OCT7.jpg"/>
          <p:cNvPicPr>
            <a:picLocks noGrp="1" noChangeAspect="1"/>
          </p:cNvPicPr>
          <p:nvPr>
            <p:ph sz="half" idx="2"/>
          </p:nvPr>
        </p:nvPicPr>
        <p:blipFill>
          <a:blip r:embed="rId2" cstate="print"/>
          <a:stretch>
            <a:fillRect/>
          </a:stretch>
        </p:blipFill>
        <p:spPr>
          <a:xfrm>
            <a:off x="3851920" y="908720"/>
            <a:ext cx="4761185" cy="3168352"/>
          </a:xfrm>
        </p:spPr>
      </p:pic>
    </p:spTree>
    <p:extLst>
      <p:ext uri="{BB962C8B-B14F-4D97-AF65-F5344CB8AC3E}">
        <p14:creationId xmlns:p14="http://schemas.microsoft.com/office/powerpoint/2010/main" val="3801304055"/>
      </p:ext>
    </p:extLst>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VIH es un asunto laboral</a:t>
            </a:r>
            <a:endParaRPr lang="es-MX" dirty="0"/>
          </a:p>
        </p:txBody>
      </p:sp>
      <p:graphicFrame>
        <p:nvGraphicFramePr>
          <p:cNvPr id="4" name="3 Marcador de contenido"/>
          <p:cNvGraphicFramePr>
            <a:graphicFrameLocks noGrp="1"/>
          </p:cNvGraphicFramePr>
          <p:nvPr>
            <p:ph sz="half" idx="1"/>
            <p:extLst>
              <p:ext uri="{D42A27DB-BD31-4B8C-83A1-F6EECF244321}">
                <p14:modId xmlns:p14="http://schemas.microsoft.com/office/powerpoint/2010/main" val="3604818309"/>
              </p:ext>
            </p:extLst>
          </p:nvPr>
        </p:nvGraphicFramePr>
        <p:xfrm>
          <a:off x="1115616" y="188640"/>
          <a:ext cx="4974704"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Marcador de contenido"/>
          <p:cNvGraphicFramePr>
            <a:graphicFrameLocks noGrp="1"/>
          </p:cNvGraphicFramePr>
          <p:nvPr>
            <p:ph sz="half" idx="2"/>
            <p:extLst>
              <p:ext uri="{D42A27DB-BD31-4B8C-83A1-F6EECF244321}">
                <p14:modId xmlns:p14="http://schemas.microsoft.com/office/powerpoint/2010/main" val="2332086321"/>
              </p:ext>
            </p:extLst>
          </p:nvPr>
        </p:nvGraphicFramePr>
        <p:xfrm>
          <a:off x="4860032" y="2060848"/>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6 CuadroTexto"/>
          <p:cNvSpPr txBox="1"/>
          <p:nvPr/>
        </p:nvSpPr>
        <p:spPr>
          <a:xfrm>
            <a:off x="1331640" y="4581128"/>
            <a:ext cx="2239716" cy="369332"/>
          </a:xfrm>
          <a:prstGeom prst="rect">
            <a:avLst/>
          </a:prstGeom>
          <a:noFill/>
        </p:spPr>
        <p:txBody>
          <a:bodyPr wrap="none" rtlCol="0">
            <a:spAutoFit/>
          </a:bodyPr>
          <a:lstStyle/>
          <a:p>
            <a:r>
              <a:rPr lang="es-SV" dirty="0" smtClean="0"/>
              <a:t>Familia             Empresa</a:t>
            </a:r>
          </a:p>
        </p:txBody>
      </p:sp>
      <p:cxnSp>
        <p:nvCxnSpPr>
          <p:cNvPr id="9" name="8 Conector recto de flecha"/>
          <p:cNvCxnSpPr/>
          <p:nvPr/>
        </p:nvCxnSpPr>
        <p:spPr>
          <a:xfrm rot="5400000" flipH="1" flipV="1">
            <a:off x="792374" y="4616338"/>
            <a:ext cx="648072" cy="1588"/>
          </a:xfrm>
          <a:prstGeom prst="straightConnector1">
            <a:avLst/>
          </a:prstGeom>
          <a:ln>
            <a:solidFill>
              <a:schemeClr val="tx2">
                <a:lumMod val="60000"/>
                <a:lumOff val="40000"/>
              </a:schemeClr>
            </a:solidFill>
            <a:tailEnd type="arrow"/>
          </a:ln>
        </p:spPr>
        <p:style>
          <a:lnRef idx="3">
            <a:schemeClr val="accent2"/>
          </a:lnRef>
          <a:fillRef idx="0">
            <a:schemeClr val="accent2"/>
          </a:fillRef>
          <a:effectRef idx="2">
            <a:schemeClr val="accent2"/>
          </a:effectRef>
          <a:fontRef idx="minor">
            <a:schemeClr val="tx1"/>
          </a:fontRef>
        </p:style>
      </p:cxnSp>
      <p:cxnSp>
        <p:nvCxnSpPr>
          <p:cNvPr id="11" name="10 Conector angular"/>
          <p:cNvCxnSpPr>
            <a:stCxn id="7" idx="3"/>
          </p:cNvCxnSpPr>
          <p:nvPr/>
        </p:nvCxnSpPr>
        <p:spPr>
          <a:xfrm>
            <a:off x="3571356" y="4765794"/>
            <a:ext cx="1360684" cy="751438"/>
          </a:xfrm>
          <a:prstGeom prst="bentConnector3">
            <a:avLst>
              <a:gd name="adj1" fmla="val 50000"/>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465680"/>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p:txBody>
          <a:bodyPr>
            <a:normAutofit lnSpcReduction="10000"/>
          </a:bodyPr>
          <a:lstStyle/>
          <a:p>
            <a:pPr marL="0" indent="0">
              <a:buNone/>
            </a:pPr>
            <a:r>
              <a:rPr lang="es-MX" dirty="0" smtClean="0"/>
              <a:t>Evaluando el riesgo de la compañía:</a:t>
            </a:r>
          </a:p>
          <a:p>
            <a:r>
              <a:rPr lang="es-MX" dirty="0" smtClean="0"/>
              <a:t>Cantidad de trabajadores</a:t>
            </a:r>
          </a:p>
          <a:p>
            <a:r>
              <a:rPr lang="es-MX" dirty="0" smtClean="0"/>
              <a:t>Tiempo que han existido los factores de riesgo</a:t>
            </a:r>
          </a:p>
          <a:p>
            <a:r>
              <a:rPr lang="es-MX" dirty="0" smtClean="0"/>
              <a:t>Magnitud de la epidemia en el entorno de la empresa o en el país</a:t>
            </a:r>
          </a:p>
          <a:p>
            <a:r>
              <a:rPr lang="es-MX" dirty="0" smtClean="0"/>
              <a:t>Prevalencia de ITS curadas en los trabajadores</a:t>
            </a:r>
          </a:p>
          <a:p>
            <a:r>
              <a:rPr lang="es-MX" dirty="0" smtClean="0"/>
              <a:t>Estado de salud de los trabajadores</a:t>
            </a:r>
          </a:p>
          <a:p>
            <a:pPr marL="0" indent="0">
              <a:buNone/>
            </a:pPr>
            <a:endParaRPr lang="es-MX" dirty="0"/>
          </a:p>
        </p:txBody>
      </p:sp>
      <p:sp>
        <p:nvSpPr>
          <p:cNvPr id="5" name="4 Marcador de texto"/>
          <p:cNvSpPr>
            <a:spLocks noGrp="1"/>
          </p:cNvSpPr>
          <p:nvPr>
            <p:ph type="body" sz="half" idx="2"/>
          </p:nvPr>
        </p:nvSpPr>
        <p:spPr/>
        <p:txBody>
          <a:bodyPr>
            <a:normAutofit fontScale="92500"/>
          </a:bodyPr>
          <a:lstStyle/>
          <a:p>
            <a:r>
              <a:rPr lang="es-MX" sz="2800" dirty="0" smtClean="0"/>
              <a:t>Si se responde “SI”  a cualquiera de estas preguntas que se hacen en esta sección se encuentra en riesgo moderado.</a:t>
            </a:r>
          </a:p>
          <a:p>
            <a:r>
              <a:rPr lang="es-MX" sz="2800" dirty="0" smtClean="0"/>
              <a:t>3-4 “SI” riesgo es mayor</a:t>
            </a:r>
          </a:p>
          <a:p>
            <a:r>
              <a:rPr lang="es-MX" sz="2800" dirty="0" smtClean="0"/>
              <a:t>5 “SI” compañía puede ser afectada por el VIH</a:t>
            </a:r>
            <a:endParaRPr lang="es-MX" sz="2800" dirty="0"/>
          </a:p>
        </p:txBody>
      </p:sp>
    </p:spTree>
    <p:extLst>
      <p:ext uri="{BB962C8B-B14F-4D97-AF65-F5344CB8AC3E}">
        <p14:creationId xmlns:p14="http://schemas.microsoft.com/office/powerpoint/2010/main" val="2310324332"/>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MX" dirty="0" smtClean="0"/>
              <a:t>Métodos para medir el impacto de VIH en las empresas</a:t>
            </a:r>
            <a:endParaRPr lang="es-MX" dirty="0"/>
          </a:p>
        </p:txBody>
      </p:sp>
      <p:sp>
        <p:nvSpPr>
          <p:cNvPr id="6" name="5 Marcador de contenido"/>
          <p:cNvSpPr>
            <a:spLocks noGrp="1"/>
          </p:cNvSpPr>
          <p:nvPr>
            <p:ph idx="1"/>
          </p:nvPr>
        </p:nvSpPr>
        <p:spPr/>
        <p:txBody>
          <a:bodyPr>
            <a:normAutofit fontScale="92500"/>
          </a:bodyPr>
          <a:lstStyle/>
          <a:p>
            <a:r>
              <a:rPr lang="es-MX" dirty="0" smtClean="0"/>
              <a:t>Llevar a cabo estudios de prevalencia entre los empleados, aplicar los costos en atención, ausentismo y nuevas contrataciones</a:t>
            </a:r>
          </a:p>
          <a:p>
            <a:r>
              <a:rPr lang="es-MX" dirty="0" smtClean="0"/>
              <a:t>Aplicar las tasas de prevalencia para el país a la empresa y estimar los costos</a:t>
            </a:r>
          </a:p>
          <a:p>
            <a:r>
              <a:rPr lang="es-MX" dirty="0" smtClean="0"/>
              <a:t>Utilizar la información recopilada comúnmente recopilada en la empresa a través de RRHH para evidenciar el comportamiento de las enfermedades dentro de la empresa.</a:t>
            </a:r>
            <a:endParaRPr lang="es-MX" dirty="0"/>
          </a:p>
        </p:txBody>
      </p:sp>
    </p:spTree>
    <p:extLst>
      <p:ext uri="{BB962C8B-B14F-4D97-AF65-F5344CB8AC3E}">
        <p14:creationId xmlns:p14="http://schemas.microsoft.com/office/powerpoint/2010/main" val="85387688"/>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10 causas de mortalidad asociadas al VIH </a:t>
            </a:r>
            <a:endParaRPr lang="es-MX"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01039512"/>
              </p:ext>
            </p:extLst>
          </p:nvPr>
        </p:nvGraphicFramePr>
        <p:xfrm>
          <a:off x="1547664" y="1628800"/>
          <a:ext cx="7056784" cy="4104640"/>
        </p:xfrm>
        <a:graphic>
          <a:graphicData uri="http://schemas.openxmlformats.org/drawingml/2006/table">
            <a:tbl>
              <a:tblPr firstRow="1" bandRow="1">
                <a:tableStyleId>{5C22544A-7EE6-4342-B048-85BDC9FD1C3A}</a:tableStyleId>
              </a:tblPr>
              <a:tblGrid>
                <a:gridCol w="7056784"/>
              </a:tblGrid>
              <a:tr h="370840">
                <a:tc>
                  <a:txBody>
                    <a:bodyPr/>
                    <a:lstStyle/>
                    <a:p>
                      <a:pPr algn="l"/>
                      <a:r>
                        <a:rPr lang="es-MX" sz="2000" dirty="0" smtClean="0"/>
                        <a:t>Causas más frecuentes de mortalidad intrahospitalaria</a:t>
                      </a:r>
                      <a:endParaRPr lang="es-MX" sz="2000" dirty="0"/>
                    </a:p>
                  </a:txBody>
                  <a:tcPr/>
                </a:tc>
              </a:tr>
              <a:tr h="370840">
                <a:tc>
                  <a:txBody>
                    <a:bodyPr/>
                    <a:lstStyle/>
                    <a:p>
                      <a:r>
                        <a:rPr lang="es-MX" dirty="0" smtClean="0"/>
                        <a:t>Histoplasmosis sistémica</a:t>
                      </a:r>
                      <a:r>
                        <a:rPr lang="es-MX" baseline="0" dirty="0" smtClean="0"/>
                        <a:t> </a:t>
                      </a:r>
                      <a:endParaRPr lang="es-MX" dirty="0"/>
                    </a:p>
                  </a:txBody>
                  <a:tcPr/>
                </a:tc>
              </a:tr>
              <a:tr h="370840">
                <a:tc>
                  <a:txBody>
                    <a:bodyPr/>
                    <a:lstStyle/>
                    <a:p>
                      <a:r>
                        <a:rPr lang="es-MX" dirty="0" smtClean="0"/>
                        <a:t>Criptocococcis cerebral</a:t>
                      </a:r>
                      <a:endParaRPr lang="es-MX" dirty="0"/>
                    </a:p>
                  </a:txBody>
                  <a:tcPr/>
                </a:tc>
              </a:tr>
              <a:tr h="370840">
                <a:tc>
                  <a:txBody>
                    <a:bodyPr/>
                    <a:lstStyle/>
                    <a:p>
                      <a:r>
                        <a:rPr lang="es-MX" dirty="0" smtClean="0"/>
                        <a:t>Tuberculosis</a:t>
                      </a:r>
                      <a:endParaRPr lang="es-MX" dirty="0"/>
                    </a:p>
                  </a:txBody>
                  <a:tcPr/>
                </a:tc>
              </a:tr>
              <a:tr h="370840">
                <a:tc>
                  <a:txBody>
                    <a:bodyPr/>
                    <a:lstStyle/>
                    <a:p>
                      <a:r>
                        <a:rPr lang="es-MX" dirty="0" smtClean="0"/>
                        <a:t>Toxoplasmosis</a:t>
                      </a:r>
                      <a:endParaRPr lang="es-MX" dirty="0"/>
                    </a:p>
                  </a:txBody>
                  <a:tcPr/>
                </a:tc>
              </a:tr>
              <a:tr h="370840">
                <a:tc>
                  <a:txBody>
                    <a:bodyPr/>
                    <a:lstStyle/>
                    <a:p>
                      <a:r>
                        <a:rPr lang="es-MX" dirty="0" smtClean="0"/>
                        <a:t>Pneumonitis por</a:t>
                      </a:r>
                      <a:r>
                        <a:rPr lang="es-MX" baseline="0" dirty="0" smtClean="0"/>
                        <a:t> Pneumocistis jiroveci</a:t>
                      </a:r>
                      <a:endParaRPr lang="es-MX" dirty="0"/>
                    </a:p>
                  </a:txBody>
                  <a:tcPr/>
                </a:tc>
              </a:tr>
              <a:tr h="370840">
                <a:tc>
                  <a:txBody>
                    <a:bodyPr/>
                    <a:lstStyle/>
                    <a:p>
                      <a:r>
                        <a:rPr lang="es-MX" dirty="0" smtClean="0"/>
                        <a:t>Neuro</a:t>
                      </a:r>
                      <a:r>
                        <a:rPr lang="es-MX" baseline="0" dirty="0" smtClean="0"/>
                        <a:t> infecciones </a:t>
                      </a:r>
                      <a:endParaRPr lang="es-MX" dirty="0"/>
                    </a:p>
                  </a:txBody>
                  <a:tcPr/>
                </a:tc>
              </a:tr>
              <a:tr h="370840">
                <a:tc>
                  <a:txBody>
                    <a:bodyPr/>
                    <a:lstStyle/>
                    <a:p>
                      <a:r>
                        <a:rPr lang="es-MX" dirty="0" smtClean="0"/>
                        <a:t>Gastroenteritis crónicas </a:t>
                      </a:r>
                      <a:endParaRPr lang="es-MX" dirty="0"/>
                    </a:p>
                  </a:txBody>
                  <a:tcPr/>
                </a:tc>
              </a:tr>
              <a:tr h="370840">
                <a:tc>
                  <a:txBody>
                    <a:bodyPr/>
                    <a:lstStyle/>
                    <a:p>
                      <a:r>
                        <a:rPr lang="es-MX" dirty="0" smtClean="0"/>
                        <a:t>Síndrome</a:t>
                      </a:r>
                      <a:r>
                        <a:rPr lang="es-MX" baseline="0" dirty="0" smtClean="0"/>
                        <a:t> de desgaste</a:t>
                      </a:r>
                      <a:endParaRPr lang="es-MX"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Secuelas de Herpes zoster</a:t>
                      </a:r>
                    </a:p>
                  </a:txBody>
                  <a:tcPr/>
                </a:tc>
              </a:tr>
              <a:tr h="370840">
                <a:tc>
                  <a:txBody>
                    <a:bodyPr/>
                    <a:lstStyle/>
                    <a:p>
                      <a:r>
                        <a:rPr lang="es-MX" dirty="0" smtClean="0"/>
                        <a:t>Canceres asociados al VIH</a:t>
                      </a:r>
                      <a:endParaRPr lang="es-MX" dirty="0"/>
                    </a:p>
                  </a:txBody>
                  <a:tcPr/>
                </a:tc>
              </a:tr>
            </a:tbl>
          </a:graphicData>
        </a:graphic>
      </p:graphicFrame>
    </p:spTree>
    <p:extLst>
      <p:ext uri="{BB962C8B-B14F-4D97-AF65-F5344CB8AC3E}">
        <p14:creationId xmlns:p14="http://schemas.microsoft.com/office/powerpoint/2010/main" val="4105623994"/>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10 causas de morbilidad asociadas al VIH </a:t>
            </a:r>
            <a:endParaRPr lang="es-MX"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3684405"/>
              </p:ext>
            </p:extLst>
          </p:nvPr>
        </p:nvGraphicFramePr>
        <p:xfrm>
          <a:off x="1547664" y="1628800"/>
          <a:ext cx="7056784" cy="4104640"/>
        </p:xfrm>
        <a:graphic>
          <a:graphicData uri="http://schemas.openxmlformats.org/drawingml/2006/table">
            <a:tbl>
              <a:tblPr firstRow="1" bandRow="1">
                <a:tableStyleId>{5C22544A-7EE6-4342-B048-85BDC9FD1C3A}</a:tableStyleId>
              </a:tblPr>
              <a:tblGrid>
                <a:gridCol w="7056784"/>
              </a:tblGrid>
              <a:tr h="370840">
                <a:tc>
                  <a:txBody>
                    <a:bodyPr/>
                    <a:lstStyle/>
                    <a:p>
                      <a:pPr algn="l"/>
                      <a:r>
                        <a:rPr lang="es-MX" sz="2000" dirty="0" smtClean="0"/>
                        <a:t>Causas más frecuentes de mortalidad intrahospitalaria</a:t>
                      </a:r>
                      <a:endParaRPr lang="es-MX" sz="2000" dirty="0"/>
                    </a:p>
                  </a:txBody>
                  <a:tcPr/>
                </a:tc>
              </a:tr>
              <a:tr h="370840">
                <a:tc>
                  <a:txBody>
                    <a:bodyPr/>
                    <a:lstStyle/>
                    <a:p>
                      <a:r>
                        <a:rPr lang="es-MX" dirty="0" smtClean="0"/>
                        <a:t>Tuberculosis</a:t>
                      </a:r>
                      <a:endParaRPr lang="es-MX" dirty="0"/>
                    </a:p>
                  </a:txBody>
                  <a:tcPr/>
                </a:tc>
              </a:tr>
              <a:tr h="370840">
                <a:tc>
                  <a:txBody>
                    <a:bodyPr/>
                    <a:lstStyle/>
                    <a:p>
                      <a:r>
                        <a:rPr lang="es-MX" dirty="0" smtClean="0"/>
                        <a:t>Histoplasmosis</a:t>
                      </a:r>
                      <a:endParaRPr lang="es-MX" dirty="0"/>
                    </a:p>
                  </a:txBody>
                  <a:tcPr/>
                </a:tc>
              </a:tr>
              <a:tr h="370840">
                <a:tc>
                  <a:txBody>
                    <a:bodyPr/>
                    <a:lstStyle/>
                    <a:p>
                      <a:r>
                        <a:rPr lang="es-MX" dirty="0" smtClean="0"/>
                        <a:t>Neumonías por IRAS</a:t>
                      </a:r>
                      <a:endParaRPr lang="es-MX" dirty="0"/>
                    </a:p>
                  </a:txBody>
                  <a:tcPr/>
                </a:tc>
              </a:tr>
              <a:tr h="370840">
                <a:tc>
                  <a:txBody>
                    <a:bodyPr/>
                    <a:lstStyle/>
                    <a:p>
                      <a:r>
                        <a:rPr lang="es-MX" dirty="0" smtClean="0"/>
                        <a:t>Gastroenteritis crónicas</a:t>
                      </a:r>
                      <a:endParaRPr lang="es-MX" dirty="0"/>
                    </a:p>
                  </a:txBody>
                  <a:tcPr/>
                </a:tc>
              </a:tr>
              <a:tr h="370840">
                <a:tc>
                  <a:txBody>
                    <a:bodyPr/>
                    <a:lstStyle/>
                    <a:p>
                      <a:r>
                        <a:rPr lang="es-MX" dirty="0" smtClean="0"/>
                        <a:t>Neuropatías + lipodistrofias asociadas a</a:t>
                      </a:r>
                      <a:r>
                        <a:rPr lang="es-MX" baseline="0" dirty="0" smtClean="0"/>
                        <a:t> los medicamentos </a:t>
                      </a:r>
                      <a:endParaRPr lang="es-MX" dirty="0"/>
                    </a:p>
                  </a:txBody>
                  <a:tcPr/>
                </a:tc>
              </a:tr>
              <a:tr h="370840">
                <a:tc>
                  <a:txBody>
                    <a:bodyPr/>
                    <a:lstStyle/>
                    <a:p>
                      <a:r>
                        <a:rPr lang="es-MX" dirty="0" smtClean="0"/>
                        <a:t>Herpes zoster y sus secuelas</a:t>
                      </a:r>
                      <a:endParaRPr lang="es-MX" dirty="0"/>
                    </a:p>
                  </a:txBody>
                  <a:tcPr/>
                </a:tc>
              </a:tr>
              <a:tr h="370840">
                <a:tc>
                  <a:txBody>
                    <a:bodyPr/>
                    <a:lstStyle/>
                    <a:p>
                      <a:r>
                        <a:rPr lang="es-MX" dirty="0" smtClean="0"/>
                        <a:t>Retinopatías asociadas</a:t>
                      </a:r>
                      <a:endParaRPr lang="es-MX" dirty="0"/>
                    </a:p>
                  </a:txBody>
                  <a:tcPr/>
                </a:tc>
              </a:tr>
              <a:tr h="370840">
                <a:tc>
                  <a:txBody>
                    <a:bodyPr/>
                    <a:lstStyle/>
                    <a:p>
                      <a:r>
                        <a:rPr lang="es-MX" dirty="0" smtClean="0"/>
                        <a:t>Moniliasis esofágicas</a:t>
                      </a:r>
                      <a:endParaRPr lang="es-MX" dirty="0"/>
                    </a:p>
                  </a:txBody>
                  <a:tcPr/>
                </a:tc>
              </a:tr>
              <a:tr h="370840">
                <a:tc>
                  <a:txBody>
                    <a:bodyPr/>
                    <a:lstStyle/>
                    <a:p>
                      <a:r>
                        <a:rPr lang="es-MX" dirty="0" smtClean="0"/>
                        <a:t>Canceres asociados al VIH</a:t>
                      </a:r>
                      <a:endParaRPr lang="es-MX" dirty="0"/>
                    </a:p>
                  </a:txBody>
                  <a:tcPr/>
                </a:tc>
              </a:tr>
              <a:tr h="370840">
                <a:tc>
                  <a:txBody>
                    <a:bodyPr/>
                    <a:lstStyle/>
                    <a:p>
                      <a:r>
                        <a:rPr lang="es-MX" dirty="0" smtClean="0"/>
                        <a:t>Alteraciones</a:t>
                      </a:r>
                      <a:r>
                        <a:rPr lang="es-MX" baseline="0" dirty="0" smtClean="0"/>
                        <a:t> relacionadas a los medicamentos</a:t>
                      </a:r>
                      <a:endParaRPr lang="es-MX" dirty="0"/>
                    </a:p>
                  </a:txBody>
                  <a:tcPr/>
                </a:tc>
              </a:tr>
            </a:tbl>
          </a:graphicData>
        </a:graphic>
      </p:graphicFrame>
    </p:spTree>
    <p:extLst>
      <p:ext uri="{BB962C8B-B14F-4D97-AF65-F5344CB8AC3E}">
        <p14:creationId xmlns:p14="http://schemas.microsoft.com/office/powerpoint/2010/main" val="1887071076"/>
      </p:ext>
    </p:ext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2555776" y="1628800"/>
            <a:ext cx="6180224" cy="1470025"/>
          </a:xfrm>
        </p:spPr>
        <p:txBody>
          <a:bodyPr/>
          <a:lstStyle/>
          <a:p>
            <a:r>
              <a:rPr lang="es-MX" dirty="0" smtClean="0"/>
              <a:t>Costos </a:t>
            </a:r>
            <a:r>
              <a:rPr lang="es-MX" dirty="0" err="1" smtClean="0"/>
              <a:t>vrs</a:t>
            </a:r>
            <a:r>
              <a:rPr lang="es-MX" dirty="0" smtClean="0"/>
              <a:t>. Costos</a:t>
            </a:r>
            <a:br>
              <a:rPr lang="es-MX" dirty="0" smtClean="0"/>
            </a:br>
            <a:r>
              <a:rPr lang="es-MX" dirty="0" smtClean="0"/>
              <a:t>La realidad en números. </a:t>
            </a:r>
            <a:endParaRPr lang="es-MX" dirty="0"/>
          </a:p>
        </p:txBody>
      </p:sp>
    </p:spTree>
    <p:extLst>
      <p:ext uri="{BB962C8B-B14F-4D97-AF65-F5344CB8AC3E}">
        <p14:creationId xmlns:p14="http://schemas.microsoft.com/office/powerpoint/2010/main" val="958882346"/>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val="3649026771"/>
              </p:ext>
            </p:extLst>
          </p:nvPr>
        </p:nvGraphicFramePr>
        <p:xfrm>
          <a:off x="539552" y="1628800"/>
          <a:ext cx="8112224" cy="4582160"/>
        </p:xfrm>
        <a:graphic>
          <a:graphicData uri="http://schemas.openxmlformats.org/drawingml/2006/table">
            <a:tbl>
              <a:tblPr firstRow="1" bandRow="1">
                <a:tableStyleId>{5C22544A-7EE6-4342-B048-85BDC9FD1C3A}</a:tableStyleId>
              </a:tblPr>
              <a:tblGrid>
                <a:gridCol w="2028056"/>
                <a:gridCol w="2028056"/>
                <a:gridCol w="2028056"/>
                <a:gridCol w="2028056"/>
              </a:tblGrid>
              <a:tr h="370840">
                <a:tc>
                  <a:txBody>
                    <a:bodyPr/>
                    <a:lstStyle/>
                    <a:p>
                      <a:pPr algn="ctr"/>
                      <a:r>
                        <a:rPr lang="es-MX" dirty="0" smtClean="0"/>
                        <a:t>Atención</a:t>
                      </a:r>
                      <a:endParaRPr lang="es-MX" dirty="0"/>
                    </a:p>
                  </a:txBody>
                  <a:tcPr/>
                </a:tc>
                <a:tc>
                  <a:txBody>
                    <a:bodyPr/>
                    <a:lstStyle/>
                    <a:p>
                      <a:pPr algn="ctr"/>
                      <a:r>
                        <a:rPr lang="es-MX" dirty="0" smtClean="0"/>
                        <a:t>Costo/mes</a:t>
                      </a:r>
                      <a:endParaRPr lang="es-MX" dirty="0"/>
                    </a:p>
                  </a:txBody>
                  <a:tcPr/>
                </a:tc>
                <a:tc>
                  <a:txBody>
                    <a:bodyPr/>
                    <a:lstStyle/>
                    <a:p>
                      <a:pPr algn="ctr"/>
                      <a:r>
                        <a:rPr lang="es-MX" dirty="0" smtClean="0"/>
                        <a:t>Prevención </a:t>
                      </a:r>
                      <a:endParaRPr lang="es-MX" dirty="0"/>
                    </a:p>
                  </a:txBody>
                  <a:tcPr/>
                </a:tc>
                <a:tc>
                  <a:txBody>
                    <a:bodyPr/>
                    <a:lstStyle/>
                    <a:p>
                      <a:pPr algn="ctr"/>
                      <a:r>
                        <a:rPr lang="es-MX" dirty="0" smtClean="0"/>
                        <a:t>Costo/mes</a:t>
                      </a:r>
                      <a:endParaRPr lang="es-MX" dirty="0"/>
                    </a:p>
                  </a:txBody>
                  <a:tcPr/>
                </a:tc>
              </a:tr>
              <a:tr h="370840">
                <a:tc>
                  <a:txBody>
                    <a:bodyPr/>
                    <a:lstStyle/>
                    <a:p>
                      <a:r>
                        <a:rPr lang="es-MX" dirty="0" smtClean="0"/>
                        <a:t>Costo de primera línea de ARV</a:t>
                      </a:r>
                      <a:endParaRPr lang="es-MX" dirty="0"/>
                    </a:p>
                  </a:txBody>
                  <a:tcPr/>
                </a:tc>
                <a:tc>
                  <a:txBody>
                    <a:bodyPr/>
                    <a:lstStyle/>
                    <a:p>
                      <a:r>
                        <a:rPr lang="es-MX" dirty="0" smtClean="0"/>
                        <a:t>$ 200.00 USD</a:t>
                      </a:r>
                      <a:endParaRPr lang="es-MX" dirty="0"/>
                    </a:p>
                  </a:txBody>
                  <a:tcPr/>
                </a:tc>
                <a:tc>
                  <a:txBody>
                    <a:bodyPr/>
                    <a:lstStyle/>
                    <a:p>
                      <a:r>
                        <a:rPr lang="es-MX" dirty="0" smtClean="0"/>
                        <a:t>Condón</a:t>
                      </a:r>
                      <a:r>
                        <a:rPr lang="es-MX" baseline="0" dirty="0" smtClean="0"/>
                        <a:t> </a:t>
                      </a:r>
                    </a:p>
                    <a:p>
                      <a:endParaRPr lang="es-MX" dirty="0"/>
                    </a:p>
                  </a:txBody>
                  <a:tcPr/>
                </a:tc>
                <a:tc>
                  <a:txBody>
                    <a:bodyPr/>
                    <a:lstStyle/>
                    <a:p>
                      <a:r>
                        <a:rPr lang="es-MX" dirty="0" smtClean="0"/>
                        <a:t>$ 0.02 USD</a:t>
                      </a:r>
                      <a:endParaRPr lang="es-MX" dirty="0"/>
                    </a:p>
                  </a:txBody>
                  <a:tcPr/>
                </a:tc>
              </a:tr>
              <a:tr h="370840">
                <a:tc>
                  <a:txBody>
                    <a:bodyPr/>
                    <a:lstStyle/>
                    <a:p>
                      <a:r>
                        <a:rPr lang="es-MX" dirty="0" smtClean="0"/>
                        <a:t>Costo de nuevos medicamentos</a:t>
                      </a:r>
                      <a:endParaRPr lang="es-MX" dirty="0"/>
                    </a:p>
                  </a:txBody>
                  <a:tcPr/>
                </a:tc>
                <a:tc>
                  <a:txBody>
                    <a:bodyPr/>
                    <a:lstStyle/>
                    <a:p>
                      <a:r>
                        <a:rPr lang="es-MX" dirty="0" smtClean="0"/>
                        <a:t>$ 3,500.00</a:t>
                      </a:r>
                      <a:r>
                        <a:rPr lang="es-MX" baseline="0" dirty="0" smtClean="0"/>
                        <a:t> USD</a:t>
                      </a:r>
                      <a:endParaRPr lang="es-MX" dirty="0"/>
                    </a:p>
                  </a:txBody>
                  <a:tcPr/>
                </a:tc>
                <a:tc>
                  <a:txBody>
                    <a:bodyPr/>
                    <a:lstStyle/>
                    <a:p>
                      <a:r>
                        <a:rPr lang="es-MX" dirty="0" smtClean="0"/>
                        <a:t>Condón Femenino</a:t>
                      </a:r>
                      <a:endParaRPr lang="es-MX" dirty="0"/>
                    </a:p>
                  </a:txBody>
                  <a:tcPr/>
                </a:tc>
                <a:tc>
                  <a:txBody>
                    <a:bodyPr/>
                    <a:lstStyle/>
                    <a:p>
                      <a:r>
                        <a:rPr lang="es-MX" dirty="0" smtClean="0"/>
                        <a:t>$ 4.65 USD</a:t>
                      </a:r>
                      <a:endParaRPr lang="es-MX" dirty="0"/>
                    </a:p>
                  </a:txBody>
                  <a:tcPr/>
                </a:tc>
              </a:tr>
              <a:tr h="370840">
                <a:tc>
                  <a:txBody>
                    <a:bodyPr/>
                    <a:lstStyle/>
                    <a:p>
                      <a:r>
                        <a:rPr lang="es-MX" dirty="0" smtClean="0"/>
                        <a:t>Costo de exámenes de seguimiento</a:t>
                      </a:r>
                      <a:endParaRPr lang="es-MX" dirty="0"/>
                    </a:p>
                  </a:txBody>
                  <a:tcPr/>
                </a:tc>
                <a:tc>
                  <a:txBody>
                    <a:bodyPr/>
                    <a:lstStyle/>
                    <a:p>
                      <a:r>
                        <a:rPr lang="es-MX" dirty="0" smtClean="0"/>
                        <a:t>CV $ 50.00</a:t>
                      </a:r>
                    </a:p>
                    <a:p>
                      <a:r>
                        <a:rPr lang="es-MX" dirty="0" smtClean="0"/>
                        <a:t>CD4 $ 28.00</a:t>
                      </a:r>
                      <a:endParaRPr lang="es-MX" dirty="0"/>
                    </a:p>
                  </a:txBody>
                  <a:tcPr/>
                </a:tc>
                <a:tc>
                  <a:txBody>
                    <a:bodyPr/>
                    <a:lstStyle/>
                    <a:p>
                      <a:r>
                        <a:rPr lang="es-MX" dirty="0" smtClean="0"/>
                        <a:t>Prueba de VIH</a:t>
                      </a:r>
                      <a:endParaRPr lang="es-MX" dirty="0"/>
                    </a:p>
                  </a:txBody>
                  <a:tcPr/>
                </a:tc>
                <a:tc>
                  <a:txBody>
                    <a:bodyPr/>
                    <a:lstStyle/>
                    <a:p>
                      <a:r>
                        <a:rPr lang="es-MX" dirty="0" smtClean="0"/>
                        <a:t>$ 3.00 USD</a:t>
                      </a:r>
                      <a:endParaRPr lang="es-MX" dirty="0"/>
                    </a:p>
                  </a:txBody>
                  <a:tcPr/>
                </a:tc>
              </a:tr>
              <a:tr h="370840">
                <a:tc>
                  <a:txBody>
                    <a:bodyPr/>
                    <a:lstStyle/>
                    <a:p>
                      <a:r>
                        <a:rPr lang="es-MX" dirty="0" smtClean="0"/>
                        <a:t>Prueba de resistencia viral</a:t>
                      </a:r>
                      <a:endParaRPr lang="es-MX" dirty="0"/>
                    </a:p>
                  </a:txBody>
                  <a:tcPr/>
                </a:tc>
                <a:tc>
                  <a:txBody>
                    <a:bodyPr/>
                    <a:lstStyle/>
                    <a:p>
                      <a:r>
                        <a:rPr lang="es-MX" dirty="0" smtClean="0"/>
                        <a:t>$ 500.00 USD</a:t>
                      </a:r>
                      <a:endParaRPr lang="es-MX" dirty="0"/>
                    </a:p>
                  </a:txBody>
                  <a:tcPr/>
                </a:tc>
                <a:tc>
                  <a:txBody>
                    <a:bodyPr/>
                    <a:lstStyle/>
                    <a:p>
                      <a:r>
                        <a:rPr lang="es-MX" dirty="0" smtClean="0"/>
                        <a:t>Brochure</a:t>
                      </a:r>
                      <a:r>
                        <a:rPr lang="es-MX" baseline="0" dirty="0" smtClean="0"/>
                        <a:t> informativo</a:t>
                      </a:r>
                      <a:endParaRPr lang="es-MX" dirty="0"/>
                    </a:p>
                  </a:txBody>
                  <a:tcPr/>
                </a:tc>
                <a:tc>
                  <a:txBody>
                    <a:bodyPr/>
                    <a:lstStyle/>
                    <a:p>
                      <a:r>
                        <a:rPr lang="es-MX" dirty="0" smtClean="0"/>
                        <a:t>$ 0.23 USD</a:t>
                      </a:r>
                      <a:endParaRPr lang="es-MX" dirty="0"/>
                    </a:p>
                  </a:txBody>
                  <a:tcPr/>
                </a:tc>
              </a:tr>
              <a:tr h="370840">
                <a:tc>
                  <a:txBody>
                    <a:bodyPr/>
                    <a:lstStyle/>
                    <a:p>
                      <a:r>
                        <a:rPr lang="es-MX" dirty="0" smtClean="0"/>
                        <a:t>Costo</a:t>
                      </a:r>
                      <a:r>
                        <a:rPr lang="es-MX" baseline="0" dirty="0" smtClean="0"/>
                        <a:t> consulta</a:t>
                      </a:r>
                      <a:endParaRPr lang="es-MX" dirty="0"/>
                    </a:p>
                  </a:txBody>
                  <a:tcPr/>
                </a:tc>
                <a:tc>
                  <a:txBody>
                    <a:bodyPr/>
                    <a:lstStyle/>
                    <a:p>
                      <a:r>
                        <a:rPr lang="es-MX" dirty="0" smtClean="0"/>
                        <a:t>$</a:t>
                      </a:r>
                      <a:r>
                        <a:rPr lang="es-MX" baseline="0" dirty="0" smtClean="0"/>
                        <a:t> 40.00 USD</a:t>
                      </a:r>
                      <a:endParaRPr lang="es-MX" dirty="0"/>
                    </a:p>
                  </a:txBody>
                  <a:tcPr/>
                </a:tc>
                <a:tc>
                  <a:txBody>
                    <a:bodyPr/>
                    <a:lstStyle/>
                    <a:p>
                      <a:r>
                        <a:rPr lang="es-MX" dirty="0" smtClean="0"/>
                        <a:t>Refrigerio </a:t>
                      </a:r>
                      <a:endParaRPr lang="es-MX" dirty="0"/>
                    </a:p>
                  </a:txBody>
                  <a:tcPr/>
                </a:tc>
                <a:tc>
                  <a:txBody>
                    <a:bodyPr/>
                    <a:lstStyle/>
                    <a:p>
                      <a:r>
                        <a:rPr lang="es-MX" dirty="0" smtClean="0"/>
                        <a:t>$ 10.00 USD</a:t>
                      </a:r>
                      <a:endParaRPr lang="es-MX" dirty="0"/>
                    </a:p>
                  </a:txBody>
                  <a:tcPr/>
                </a:tc>
              </a:tr>
              <a:tr h="370840">
                <a:tc>
                  <a:txBody>
                    <a:bodyPr/>
                    <a:lstStyle/>
                    <a:p>
                      <a:r>
                        <a:rPr lang="es-MX" dirty="0" smtClean="0"/>
                        <a:t>Costo día ingreso hospitalario</a:t>
                      </a:r>
                      <a:endParaRPr lang="es-MX" dirty="0"/>
                    </a:p>
                  </a:txBody>
                  <a:tcPr/>
                </a:tc>
                <a:tc>
                  <a:txBody>
                    <a:bodyPr/>
                    <a:lstStyle/>
                    <a:p>
                      <a:r>
                        <a:rPr lang="es-MX" dirty="0" smtClean="0"/>
                        <a:t>$1,180.00 USD</a:t>
                      </a:r>
                      <a:endParaRPr lang="es-MX" dirty="0"/>
                    </a:p>
                  </a:txBody>
                  <a:tcPr/>
                </a:tc>
                <a:tc>
                  <a:txBody>
                    <a:bodyPr/>
                    <a:lstStyle/>
                    <a:p>
                      <a:r>
                        <a:rPr lang="es-MX" dirty="0" smtClean="0"/>
                        <a:t>Almuerzo</a:t>
                      </a:r>
                      <a:endParaRPr lang="es-MX" dirty="0"/>
                    </a:p>
                  </a:txBody>
                  <a:tcPr/>
                </a:tc>
                <a:tc>
                  <a:txBody>
                    <a:bodyPr/>
                    <a:lstStyle/>
                    <a:p>
                      <a:r>
                        <a:rPr lang="es-MX" dirty="0" smtClean="0"/>
                        <a:t>$ 25.00 USD</a:t>
                      </a:r>
                      <a:endParaRPr lang="es-MX" dirty="0"/>
                    </a:p>
                  </a:txBody>
                  <a:tcPr/>
                </a:tc>
              </a:tr>
              <a:tr h="370840">
                <a:tc>
                  <a:txBody>
                    <a:bodyPr/>
                    <a:lstStyle/>
                    <a:p>
                      <a:r>
                        <a:rPr lang="es-MX" dirty="0" smtClean="0"/>
                        <a:t>Costo</a:t>
                      </a:r>
                      <a:r>
                        <a:rPr lang="es-MX" baseline="0" dirty="0" smtClean="0"/>
                        <a:t> por perdida de años vida</a:t>
                      </a:r>
                      <a:endParaRPr lang="es-MX" dirty="0"/>
                    </a:p>
                  </a:txBody>
                  <a:tcPr/>
                </a:tc>
                <a:tc>
                  <a:txBody>
                    <a:bodyPr/>
                    <a:lstStyle/>
                    <a:p>
                      <a:r>
                        <a:rPr lang="es-MX" dirty="0" smtClean="0"/>
                        <a:t>$$$$$$$$$$$</a:t>
                      </a:r>
                      <a:endParaRPr lang="es-MX" dirty="0"/>
                    </a:p>
                  </a:txBody>
                  <a:tcPr/>
                </a:tc>
                <a:tc>
                  <a:txBody>
                    <a:bodyPr/>
                    <a:lstStyle/>
                    <a:p>
                      <a:r>
                        <a:rPr lang="es-MX" dirty="0" smtClean="0"/>
                        <a:t>Campaña</a:t>
                      </a:r>
                      <a:r>
                        <a:rPr lang="es-MX" baseline="0" dirty="0" smtClean="0"/>
                        <a:t> de medios</a:t>
                      </a:r>
                      <a:endParaRPr lang="es-MX" dirty="0"/>
                    </a:p>
                  </a:txBody>
                  <a:tcPr/>
                </a:tc>
                <a:tc>
                  <a:txBody>
                    <a:bodyPr/>
                    <a:lstStyle/>
                    <a:p>
                      <a:r>
                        <a:rPr lang="es-MX" dirty="0" smtClean="0"/>
                        <a:t>$ 185,000</a:t>
                      </a:r>
                      <a:r>
                        <a:rPr lang="es-MX" baseline="0" dirty="0" smtClean="0"/>
                        <a:t> USD</a:t>
                      </a:r>
                      <a:endParaRPr lang="es-MX" dirty="0"/>
                    </a:p>
                  </a:txBody>
                  <a:tcPr/>
                </a:tc>
              </a:tr>
            </a:tbl>
          </a:graphicData>
        </a:graphic>
      </p:graphicFrame>
      <p:sp>
        <p:nvSpPr>
          <p:cNvPr id="6" name="5 CuadroTexto"/>
          <p:cNvSpPr txBox="1"/>
          <p:nvPr/>
        </p:nvSpPr>
        <p:spPr>
          <a:xfrm>
            <a:off x="4211960" y="796062"/>
            <a:ext cx="4003019" cy="646331"/>
          </a:xfrm>
          <a:prstGeom prst="rect">
            <a:avLst/>
          </a:prstGeom>
          <a:noFill/>
        </p:spPr>
        <p:txBody>
          <a:bodyPr wrap="none" rtlCol="0">
            <a:spAutoFit/>
          </a:bodyPr>
          <a:lstStyle/>
          <a:p>
            <a:r>
              <a:rPr lang="es-MX" dirty="0" smtClean="0"/>
              <a:t>Costos estimados en base a costeos directos</a:t>
            </a:r>
          </a:p>
          <a:p>
            <a:r>
              <a:rPr lang="es-MX" dirty="0" smtClean="0"/>
              <a:t>De los productos</a:t>
            </a:r>
            <a:endParaRPr lang="es-MX" dirty="0"/>
          </a:p>
        </p:txBody>
      </p:sp>
    </p:spTree>
    <p:extLst>
      <p:ext uri="{BB962C8B-B14F-4D97-AF65-F5344CB8AC3E}">
        <p14:creationId xmlns:p14="http://schemas.microsoft.com/office/powerpoint/2010/main" val="1412415632"/>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3140968"/>
            <a:ext cx="6143600" cy="1362075"/>
          </a:xfrm>
        </p:spPr>
        <p:txBody>
          <a:bodyPr>
            <a:normAutofit/>
          </a:bodyPr>
          <a:lstStyle/>
          <a:p>
            <a:r>
              <a:rPr lang="es-SV" dirty="0" smtClean="0"/>
              <a:t>Incidencia de la política dentro del lugar de trabajo</a:t>
            </a:r>
            <a:endParaRPr lang="es-SV" dirty="0"/>
          </a:p>
        </p:txBody>
      </p:sp>
    </p:spTree>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noAutofit/>
          </a:bodyPr>
          <a:lstStyle/>
          <a:p>
            <a:r>
              <a:rPr lang="es-SV" sz="3200" dirty="0" smtClean="0"/>
              <a:t>Preguntas más comunes sobre las políticas de prevención al interior de las empresas</a:t>
            </a:r>
            <a:endParaRPr lang="es-SV" sz="3200" dirty="0"/>
          </a:p>
        </p:txBody>
      </p:sp>
      <p:sp>
        <p:nvSpPr>
          <p:cNvPr id="7" name="6 Marcador de texto"/>
          <p:cNvSpPr>
            <a:spLocks noGrp="1"/>
          </p:cNvSpPr>
          <p:nvPr>
            <p:ph type="body" idx="1"/>
          </p:nvPr>
        </p:nvSpPr>
        <p:spPr>
          <a:xfrm>
            <a:off x="685800" y="1535113"/>
            <a:ext cx="4040188" cy="381719"/>
          </a:xfrm>
        </p:spPr>
        <p:txBody>
          <a:bodyPr>
            <a:normAutofit fontScale="92500" lnSpcReduction="20000"/>
          </a:bodyPr>
          <a:lstStyle/>
          <a:p>
            <a:r>
              <a:rPr lang="es-SV" dirty="0" smtClean="0"/>
              <a:t>Empresa</a:t>
            </a:r>
            <a:endParaRPr lang="es-SV" dirty="0"/>
          </a:p>
        </p:txBody>
      </p:sp>
      <p:sp>
        <p:nvSpPr>
          <p:cNvPr id="8" name="7 Marcador de contenido"/>
          <p:cNvSpPr>
            <a:spLocks noGrp="1"/>
          </p:cNvSpPr>
          <p:nvPr>
            <p:ph sz="half" idx="2"/>
          </p:nvPr>
        </p:nvSpPr>
        <p:spPr/>
        <p:txBody>
          <a:bodyPr>
            <a:normAutofit fontScale="92500" lnSpcReduction="10000"/>
          </a:bodyPr>
          <a:lstStyle/>
          <a:p>
            <a:r>
              <a:rPr lang="es-SV" dirty="0" smtClean="0"/>
              <a:t>Cual es la prevalencia de VIH dentro de la empresa</a:t>
            </a:r>
          </a:p>
          <a:p>
            <a:r>
              <a:rPr lang="es-SV" dirty="0" smtClean="0"/>
              <a:t>Como se afectaría la productividad</a:t>
            </a:r>
          </a:p>
          <a:p>
            <a:r>
              <a:rPr lang="es-SV" dirty="0" smtClean="0"/>
              <a:t>Como afecta los costos de la empresa</a:t>
            </a:r>
          </a:p>
          <a:p>
            <a:r>
              <a:rPr lang="es-SV" dirty="0" smtClean="0"/>
              <a:t>Cuanto cuesta en invertir en un programa de prevención al interior de la empresa</a:t>
            </a:r>
          </a:p>
          <a:p>
            <a:r>
              <a:rPr lang="es-SV" dirty="0" smtClean="0"/>
              <a:t>Realmente funcionan los planes de prevención</a:t>
            </a:r>
            <a:endParaRPr lang="es-SV" dirty="0"/>
          </a:p>
        </p:txBody>
      </p:sp>
      <p:sp>
        <p:nvSpPr>
          <p:cNvPr id="9" name="8 Marcador de texto"/>
          <p:cNvSpPr>
            <a:spLocks noGrp="1"/>
          </p:cNvSpPr>
          <p:nvPr>
            <p:ph type="body" sz="quarter" idx="3"/>
          </p:nvPr>
        </p:nvSpPr>
        <p:spPr>
          <a:xfrm>
            <a:off x="4873625" y="1535113"/>
            <a:ext cx="4041775" cy="381719"/>
          </a:xfrm>
        </p:spPr>
        <p:txBody>
          <a:bodyPr>
            <a:normAutofit fontScale="92500" lnSpcReduction="20000"/>
          </a:bodyPr>
          <a:lstStyle/>
          <a:p>
            <a:r>
              <a:rPr lang="es-SV" dirty="0" smtClean="0"/>
              <a:t>Trabajador</a:t>
            </a:r>
            <a:endParaRPr lang="es-SV" dirty="0"/>
          </a:p>
        </p:txBody>
      </p:sp>
      <p:sp>
        <p:nvSpPr>
          <p:cNvPr id="10" name="9 Marcador de contenido"/>
          <p:cNvSpPr>
            <a:spLocks noGrp="1"/>
          </p:cNvSpPr>
          <p:nvPr>
            <p:ph sz="quarter" idx="4"/>
          </p:nvPr>
        </p:nvSpPr>
        <p:spPr/>
        <p:txBody>
          <a:bodyPr/>
          <a:lstStyle/>
          <a:p>
            <a:r>
              <a:rPr lang="es-SV" dirty="0" smtClean="0"/>
              <a:t>Respetara mi privacidad si deseo conocer más sobre la enfermedad</a:t>
            </a:r>
          </a:p>
          <a:p>
            <a:r>
              <a:rPr lang="es-SV" dirty="0" smtClean="0"/>
              <a:t>Podrían usar el resultado de mis exámenes para despedirme o negarme mis prestaciones</a:t>
            </a:r>
          </a:p>
          <a:p>
            <a:r>
              <a:rPr lang="es-SV" dirty="0" smtClean="0"/>
              <a:t>Como podemos los trabajadores fortalecer la política institucional de VIH</a:t>
            </a:r>
          </a:p>
          <a:p>
            <a:endParaRPr lang="es-SV" dirty="0"/>
          </a:p>
        </p:txBody>
      </p:sp>
    </p:spTree>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Relacionando la epidemia de VIH en el contexto laboral</a:t>
            </a:r>
            <a:endParaRPr lang="es-MX" dirty="0"/>
          </a:p>
        </p:txBody>
      </p:sp>
      <p:sp>
        <p:nvSpPr>
          <p:cNvPr id="3" name="2 Marcador de contenido"/>
          <p:cNvSpPr>
            <a:spLocks noGrp="1"/>
          </p:cNvSpPr>
          <p:nvPr>
            <p:ph idx="1"/>
          </p:nvPr>
        </p:nvSpPr>
        <p:spPr>
          <a:xfrm>
            <a:off x="467544" y="1844824"/>
            <a:ext cx="8229600" cy="4525963"/>
          </a:xfrm>
        </p:spPr>
        <p:txBody>
          <a:bodyPr>
            <a:normAutofit fontScale="32500" lnSpcReduction="20000"/>
          </a:bodyPr>
          <a:lstStyle/>
          <a:p>
            <a:r>
              <a:rPr lang="es-SV" sz="9600" dirty="0" smtClean="0">
                <a:latin typeface="Arial Narrow" pitchFamily="34" charset="0"/>
              </a:rPr>
              <a:t>Disminución </a:t>
            </a:r>
            <a:r>
              <a:rPr lang="es-SV" sz="9600" dirty="0">
                <a:latin typeface="Arial Narrow" pitchFamily="34" charset="0"/>
              </a:rPr>
              <a:t>en la producción de bienes y servicios</a:t>
            </a:r>
          </a:p>
          <a:p>
            <a:r>
              <a:rPr lang="es-SV" sz="9600" dirty="0">
                <a:latin typeface="Arial Narrow" pitchFamily="34" charset="0"/>
              </a:rPr>
              <a:t>Incremento del </a:t>
            </a:r>
            <a:r>
              <a:rPr lang="es-SV" sz="9600" dirty="0" smtClean="0">
                <a:latin typeface="Arial Narrow" pitchFamily="34" charset="0"/>
              </a:rPr>
              <a:t>ausentismo por enfermedad o seguimiento de la atención de su enfermedad</a:t>
            </a:r>
            <a:endParaRPr lang="es-SV" sz="9600" dirty="0">
              <a:latin typeface="Arial Narrow" pitchFamily="34" charset="0"/>
            </a:endParaRPr>
          </a:p>
          <a:p>
            <a:r>
              <a:rPr lang="es-SV" sz="9600" dirty="0">
                <a:latin typeface="Arial Narrow" pitchFamily="34" charset="0"/>
              </a:rPr>
              <a:t>La rotación del personal</a:t>
            </a:r>
          </a:p>
          <a:p>
            <a:r>
              <a:rPr lang="es-SV" sz="9600" dirty="0">
                <a:latin typeface="Arial Narrow" pitchFamily="34" charset="0"/>
              </a:rPr>
              <a:t>La perdida de habilidades formadas</a:t>
            </a:r>
          </a:p>
          <a:p>
            <a:r>
              <a:rPr lang="es-SV" sz="9600" dirty="0">
                <a:latin typeface="Arial Narrow" pitchFamily="34" charset="0"/>
              </a:rPr>
              <a:t>El aumento en los costos relacionados con la formación, contratación, los seguros y las bajas por enfermedad</a:t>
            </a:r>
          </a:p>
          <a:p>
            <a:r>
              <a:rPr lang="es-SV" sz="9600" dirty="0" smtClean="0">
                <a:latin typeface="Arial Narrow" pitchFamily="34" charset="0"/>
              </a:rPr>
              <a:t>Interrupciones </a:t>
            </a:r>
            <a:r>
              <a:rPr lang="es-SV" sz="9600" dirty="0">
                <a:latin typeface="Arial Narrow" pitchFamily="34" charset="0"/>
              </a:rPr>
              <a:t>en </a:t>
            </a:r>
            <a:r>
              <a:rPr lang="es-SV" sz="9600" dirty="0" smtClean="0">
                <a:latin typeface="Arial Narrow" pitchFamily="34" charset="0"/>
              </a:rPr>
              <a:t>las cadenas </a:t>
            </a:r>
            <a:r>
              <a:rPr lang="es-SV" sz="9600" dirty="0">
                <a:latin typeface="Arial Narrow" pitchFamily="34" charset="0"/>
              </a:rPr>
              <a:t>de distribución</a:t>
            </a:r>
            <a:endParaRPr lang="es-MX" dirty="0"/>
          </a:p>
        </p:txBody>
      </p:sp>
    </p:spTree>
    <p:extLst>
      <p:ext uri="{BB962C8B-B14F-4D97-AF65-F5344CB8AC3E}">
        <p14:creationId xmlns:p14="http://schemas.microsoft.com/office/powerpoint/2010/main" val="318742974"/>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Planteamientos más seguidos dentro de la actividad. </a:t>
            </a:r>
            <a:endParaRPr lang="es-MX" dirty="0"/>
          </a:p>
        </p:txBody>
      </p:sp>
      <p:sp>
        <p:nvSpPr>
          <p:cNvPr id="3" name="2 Marcador de contenido"/>
          <p:cNvSpPr>
            <a:spLocks noGrp="1"/>
          </p:cNvSpPr>
          <p:nvPr>
            <p:ph idx="1"/>
          </p:nvPr>
        </p:nvSpPr>
        <p:spPr/>
        <p:txBody>
          <a:bodyPr/>
          <a:lstStyle/>
          <a:p>
            <a:r>
              <a:rPr lang="es-MX" dirty="0" smtClean="0"/>
              <a:t>Cuanto tiempo se le da de incapacidad a una persona?</a:t>
            </a:r>
          </a:p>
          <a:p>
            <a:r>
              <a:rPr lang="es-MX" dirty="0" smtClean="0"/>
              <a:t>Porque tantos permisos?</a:t>
            </a:r>
          </a:p>
          <a:p>
            <a:r>
              <a:rPr lang="es-MX" dirty="0" smtClean="0"/>
              <a:t>Como oculto esta enfermedad?</a:t>
            </a:r>
          </a:p>
          <a:p>
            <a:r>
              <a:rPr lang="es-MX" dirty="0" smtClean="0"/>
              <a:t>Se pasa?</a:t>
            </a:r>
          </a:p>
          <a:p>
            <a:r>
              <a:rPr lang="es-MX" dirty="0" smtClean="0"/>
              <a:t>Cual es la opción legal?</a:t>
            </a:r>
            <a:endParaRPr lang="es-MX" dirty="0"/>
          </a:p>
        </p:txBody>
      </p:sp>
    </p:spTree>
    <p:extLst>
      <p:ext uri="{BB962C8B-B14F-4D97-AF65-F5344CB8AC3E}">
        <p14:creationId xmlns:p14="http://schemas.microsoft.com/office/powerpoint/2010/main" val="3290333967"/>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Que dice la recomendación 200 de la OIT</a:t>
            </a:r>
            <a:br>
              <a:rPr lang="es-MX" dirty="0" smtClean="0"/>
            </a:br>
            <a:r>
              <a:rPr lang="es-MX" sz="2700" dirty="0" smtClean="0"/>
              <a:t>Apartado 11</a:t>
            </a:r>
            <a:endParaRPr lang="es-MX" sz="2700" dirty="0"/>
          </a:p>
        </p:txBody>
      </p:sp>
      <p:sp>
        <p:nvSpPr>
          <p:cNvPr id="3" name="2 Marcador de contenido"/>
          <p:cNvSpPr>
            <a:spLocks noGrp="1"/>
          </p:cNvSpPr>
          <p:nvPr>
            <p:ph idx="1"/>
          </p:nvPr>
        </p:nvSpPr>
        <p:spPr/>
        <p:txBody>
          <a:bodyPr>
            <a:normAutofit fontScale="92500" lnSpcReduction="10000"/>
          </a:bodyPr>
          <a:lstStyle/>
          <a:p>
            <a:r>
              <a:rPr lang="es-MX" dirty="0"/>
              <a:t>El estado serológico, real o supuesto, respecto del VIH no debería ser un motivo para terminar una relación de trabajo. Las ausencias temporales del trabajo motivadas por la necesidad de prestar cuidados a terceros o por enfermedad relacionadas con el VIH o el sida deberían tratarse de la misma manera que las ausencias por otras razones de salud, habida cuenta del Convenio sobre la terminación de la relación de trabajo, 1982. </a:t>
            </a:r>
          </a:p>
        </p:txBody>
      </p:sp>
    </p:spTree>
    <p:extLst>
      <p:ext uri="{BB962C8B-B14F-4D97-AF65-F5344CB8AC3E}">
        <p14:creationId xmlns:p14="http://schemas.microsoft.com/office/powerpoint/2010/main" val="2468991234"/>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Que dice la recomendación 200 de la OIT</a:t>
            </a:r>
            <a:br>
              <a:rPr lang="es-MX" dirty="0" smtClean="0"/>
            </a:br>
            <a:r>
              <a:rPr lang="es-MX" sz="2200" dirty="0" smtClean="0"/>
              <a:t>Apartado 20</a:t>
            </a:r>
            <a:endParaRPr lang="es-MX" sz="2200" dirty="0"/>
          </a:p>
        </p:txBody>
      </p:sp>
      <p:sp>
        <p:nvSpPr>
          <p:cNvPr id="3" name="2 Marcador de contenido"/>
          <p:cNvSpPr>
            <a:spLocks noGrp="1"/>
          </p:cNvSpPr>
          <p:nvPr>
            <p:ph idx="1"/>
          </p:nvPr>
        </p:nvSpPr>
        <p:spPr/>
        <p:txBody>
          <a:bodyPr>
            <a:normAutofit/>
          </a:bodyPr>
          <a:lstStyle/>
          <a:p>
            <a:r>
              <a:rPr lang="es-MX" dirty="0"/>
              <a:t>Los trabajadores y las personas a su cargo no deberían ser objeto de ninguna discriminación basada en su estado serológico, real o supuesto, respecto del VIH para acceder a sistemas de seguridad social y a regímenes de seguro profesional, o a las prestaciones previstas en ellos, con inclusión de las prestaciones de salud, discapacidad, muerte y sobrevivientes. </a:t>
            </a:r>
          </a:p>
        </p:txBody>
      </p:sp>
    </p:spTree>
    <p:extLst>
      <p:ext uri="{BB962C8B-B14F-4D97-AF65-F5344CB8AC3E}">
        <p14:creationId xmlns:p14="http://schemas.microsoft.com/office/powerpoint/2010/main" val="1456172694"/>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62000" y="269632"/>
            <a:ext cx="8077200" cy="639088"/>
          </a:xfrm>
        </p:spPr>
        <p:txBody>
          <a:bodyPr>
            <a:normAutofit fontScale="90000"/>
          </a:bodyPr>
          <a:lstStyle/>
          <a:p>
            <a:r>
              <a:rPr lang="es-MX" dirty="0" smtClean="0"/>
              <a:t>Apoyo – recomendación 200</a:t>
            </a:r>
            <a:endParaRPr lang="es-MX" dirty="0"/>
          </a:p>
        </p:txBody>
      </p:sp>
      <p:sp>
        <p:nvSpPr>
          <p:cNvPr id="3" name="2 Marcador de contenido"/>
          <p:cNvSpPr>
            <a:spLocks noGrp="1"/>
          </p:cNvSpPr>
          <p:nvPr>
            <p:ph idx="1"/>
          </p:nvPr>
        </p:nvSpPr>
        <p:spPr>
          <a:xfrm>
            <a:off x="611560" y="1052736"/>
            <a:ext cx="8077200" cy="4769033"/>
          </a:xfrm>
        </p:spPr>
        <p:txBody>
          <a:bodyPr>
            <a:noAutofit/>
          </a:bodyPr>
          <a:lstStyle/>
          <a:p>
            <a:r>
              <a:rPr lang="es-MX" sz="2400" dirty="0" smtClean="0"/>
              <a:t>21</a:t>
            </a:r>
            <a:r>
              <a:rPr lang="es-MX" sz="2400" dirty="0"/>
              <a:t>. Los programas de atención y apoyo deberían incluir medidas </a:t>
            </a:r>
            <a:r>
              <a:rPr lang="es-MX" sz="2400" i="1" dirty="0">
                <a:solidFill>
                  <a:srgbClr val="FF0000"/>
                </a:solidFill>
              </a:rPr>
              <a:t>de ajustes razonables en el lugar de trabajo destinadas a las personas que viven con el VIH o con enfermedades relacionadas con el mismo, teniendo debidamente en cuenta las circunstancias nacionales. El trabajo debería organizarse de manera que se tengan en cuenta el carácter episódico del VIH y del sida, así como los posibles efectos secundarios del tratamiento. </a:t>
            </a:r>
          </a:p>
          <a:p>
            <a:pPr marL="0" indent="0">
              <a:buNone/>
            </a:pPr>
            <a:r>
              <a:rPr lang="es-MX" sz="2400" dirty="0" smtClean="0"/>
              <a:t> </a:t>
            </a:r>
            <a:endParaRPr lang="es-MX" sz="2400" dirty="0"/>
          </a:p>
        </p:txBody>
      </p:sp>
    </p:spTree>
    <p:extLst>
      <p:ext uri="{BB962C8B-B14F-4D97-AF65-F5344CB8AC3E}">
        <p14:creationId xmlns:p14="http://schemas.microsoft.com/office/powerpoint/2010/main" val="2832348538"/>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62000" y="269632"/>
            <a:ext cx="8077200" cy="639088"/>
          </a:xfrm>
        </p:spPr>
        <p:txBody>
          <a:bodyPr>
            <a:normAutofit fontScale="90000"/>
          </a:bodyPr>
          <a:lstStyle/>
          <a:p>
            <a:r>
              <a:rPr lang="es-MX" dirty="0" smtClean="0"/>
              <a:t>Apoyo – recomendación 200</a:t>
            </a:r>
            <a:endParaRPr lang="es-MX" dirty="0"/>
          </a:p>
        </p:txBody>
      </p:sp>
      <p:sp>
        <p:nvSpPr>
          <p:cNvPr id="3" name="2 Marcador de contenido"/>
          <p:cNvSpPr>
            <a:spLocks noGrp="1"/>
          </p:cNvSpPr>
          <p:nvPr>
            <p:ph idx="1"/>
          </p:nvPr>
        </p:nvSpPr>
        <p:spPr>
          <a:xfrm>
            <a:off x="611560" y="1052736"/>
            <a:ext cx="8077200" cy="4769033"/>
          </a:xfrm>
        </p:spPr>
        <p:txBody>
          <a:bodyPr>
            <a:noAutofit/>
          </a:bodyPr>
          <a:lstStyle/>
          <a:p>
            <a:r>
              <a:rPr lang="es-MX" sz="2400" dirty="0" smtClean="0"/>
              <a:t>22</a:t>
            </a:r>
            <a:r>
              <a:rPr lang="es-MX" sz="2400" dirty="0"/>
              <a:t>. Los Miembros deberían </a:t>
            </a:r>
            <a:r>
              <a:rPr lang="es-MX" sz="2400" i="1" dirty="0">
                <a:solidFill>
                  <a:srgbClr val="FF0000"/>
                </a:solidFill>
              </a:rPr>
              <a:t>promover el mantenimiento en el empleo y la contratación de personas que viven con el VIH</a:t>
            </a:r>
            <a:r>
              <a:rPr lang="es-MX" sz="2400" dirty="0"/>
              <a:t>. Los Miembros deberían considerar la posibilidad de seguir prestando asistencia durante los períodos de empleo y de desempleo e incluso, cuando sea necesario, ofrecer oportunidades de generación de ingresos para las personas que viven con el VIH o las personas afectadas por el VIH o por el sida. </a:t>
            </a:r>
          </a:p>
        </p:txBody>
      </p:sp>
    </p:spTree>
    <p:extLst>
      <p:ext uri="{BB962C8B-B14F-4D97-AF65-F5344CB8AC3E}">
        <p14:creationId xmlns:p14="http://schemas.microsoft.com/office/powerpoint/2010/main" val="1390572451"/>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779912" y="1124744"/>
            <a:ext cx="5065810" cy="646331"/>
          </a:xfrm>
          <a:prstGeom prst="rect">
            <a:avLst/>
          </a:prstGeom>
          <a:noFill/>
        </p:spPr>
        <p:txBody>
          <a:bodyPr wrap="none" rtlCol="0">
            <a:spAutoFit/>
          </a:bodyPr>
          <a:lstStyle/>
          <a:p>
            <a:r>
              <a:rPr lang="es-MX" b="1" dirty="0" smtClean="0">
                <a:solidFill>
                  <a:schemeClr val="tx2">
                    <a:lumMod val="75000"/>
                  </a:schemeClr>
                </a:solidFill>
              </a:rPr>
              <a:t>Como se debe de estimular el accionar en la atención </a:t>
            </a:r>
          </a:p>
          <a:p>
            <a:r>
              <a:rPr lang="es-MX" b="1" dirty="0" smtClean="0">
                <a:solidFill>
                  <a:schemeClr val="tx2">
                    <a:lumMod val="75000"/>
                  </a:schemeClr>
                </a:solidFill>
              </a:rPr>
              <a:t>en la epidemia desde el trabajo</a:t>
            </a:r>
            <a:endParaRPr lang="es-MX" b="1" dirty="0">
              <a:solidFill>
                <a:schemeClr val="tx2">
                  <a:lumMod val="75000"/>
                </a:schemeClr>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804639622"/>
              </p:ext>
            </p:extLst>
          </p:nvPr>
        </p:nvGraphicFramePr>
        <p:xfrm>
          <a:off x="539552" y="2060848"/>
          <a:ext cx="7848872" cy="4151876"/>
        </p:xfrm>
        <a:graphic>
          <a:graphicData uri="http://schemas.openxmlformats.org/drawingml/2006/table">
            <a:tbl>
              <a:tblPr firstRow="1" bandRow="1">
                <a:tableStyleId>{BC89EF96-8CEA-46FF-86C4-4CE0E7609802}</a:tableStyleId>
              </a:tblPr>
              <a:tblGrid>
                <a:gridCol w="7848872"/>
              </a:tblGrid>
              <a:tr h="392439">
                <a:tc>
                  <a:txBody>
                    <a:bodyPr/>
                    <a:lstStyle/>
                    <a:p>
                      <a:r>
                        <a:rPr lang="es-MX" b="0" dirty="0" smtClean="0"/>
                        <a:t>Pida la prueba como una herramienta</a:t>
                      </a:r>
                      <a:r>
                        <a:rPr lang="es-MX" b="0" baseline="0" dirty="0" smtClean="0"/>
                        <a:t> diagnostica no como una herramienta de búsqueda de casos </a:t>
                      </a:r>
                      <a:endParaRPr lang="es-MX" b="0" dirty="0"/>
                    </a:p>
                  </a:txBody>
                  <a:tcPr/>
                </a:tc>
              </a:tr>
              <a:tr h="397889">
                <a:tc>
                  <a:txBody>
                    <a:bodyPr/>
                    <a:lstStyle/>
                    <a:p>
                      <a:r>
                        <a:rPr lang="es-MX" b="0" dirty="0" smtClean="0"/>
                        <a:t>Facilite y programe las visitas y los permisos de las personas con VIH</a:t>
                      </a:r>
                      <a:endParaRPr lang="es-MX" b="0" dirty="0"/>
                    </a:p>
                  </a:txBody>
                  <a:tcPr/>
                </a:tc>
              </a:tr>
              <a:tr h="397889">
                <a:tc>
                  <a:txBody>
                    <a:bodyPr/>
                    <a:lstStyle/>
                    <a:p>
                      <a:r>
                        <a:rPr lang="es-MX" b="0" dirty="0" smtClean="0"/>
                        <a:t>Aliente la adherencia a sus controles y medicamentos</a:t>
                      </a:r>
                      <a:endParaRPr lang="es-MX" b="0" dirty="0"/>
                    </a:p>
                  </a:txBody>
                  <a:tcPr/>
                </a:tc>
              </a:tr>
              <a:tr h="397889">
                <a:tc>
                  <a:txBody>
                    <a:bodyPr/>
                    <a:lstStyle/>
                    <a:p>
                      <a:r>
                        <a:rPr lang="es-MX" b="0" dirty="0" smtClean="0"/>
                        <a:t>Trate</a:t>
                      </a:r>
                      <a:r>
                        <a:rPr lang="es-MX" b="0" baseline="0" dirty="0" smtClean="0"/>
                        <a:t> de identificar conductas de riesgo con el fin de fortalecer las estrategias de prevención </a:t>
                      </a:r>
                      <a:endParaRPr lang="es-MX" b="0" dirty="0"/>
                    </a:p>
                  </a:txBody>
                  <a:tcPr/>
                </a:tc>
              </a:tr>
              <a:tr h="397889">
                <a:tc>
                  <a:txBody>
                    <a:bodyPr/>
                    <a:lstStyle/>
                    <a:p>
                      <a:r>
                        <a:rPr lang="es-MX" b="0" dirty="0" smtClean="0"/>
                        <a:t>Infórmese</a:t>
                      </a:r>
                      <a:endParaRPr lang="es-MX" b="0" dirty="0"/>
                    </a:p>
                  </a:txBody>
                  <a:tcPr/>
                </a:tc>
              </a:tr>
              <a:tr h="397889">
                <a:tc>
                  <a:txBody>
                    <a:bodyPr/>
                    <a:lstStyle/>
                    <a:p>
                      <a:r>
                        <a:rPr lang="es-MX" b="0" dirty="0" smtClean="0"/>
                        <a:t>Apoye</a:t>
                      </a:r>
                      <a:r>
                        <a:rPr lang="es-MX" b="0" baseline="0" dirty="0" smtClean="0"/>
                        <a:t> los grupos de dialogo, es bueno saber quienes necesitan fortalecer sus conocimientos </a:t>
                      </a:r>
                      <a:endParaRPr lang="es-MX" b="0" dirty="0"/>
                    </a:p>
                  </a:txBody>
                  <a:tcPr/>
                </a:tc>
              </a:tr>
              <a:tr h="397889">
                <a:tc>
                  <a:txBody>
                    <a:bodyPr/>
                    <a:lstStyle/>
                    <a:p>
                      <a:r>
                        <a:rPr lang="es-MX" b="0" dirty="0" smtClean="0"/>
                        <a:t>Realice</a:t>
                      </a:r>
                      <a:r>
                        <a:rPr lang="es-MX" b="0" baseline="0" dirty="0" smtClean="0"/>
                        <a:t> un diagnostico ~ describa las fortalezas oportunidades, amenazas y debilidades de su empresa ante un nuevo caso </a:t>
                      </a:r>
                      <a:endParaRPr lang="es-MX" b="0" dirty="0"/>
                    </a:p>
                  </a:txBody>
                  <a:tcPr/>
                </a:tc>
              </a:tr>
              <a:tr h="397889">
                <a:tc>
                  <a:txBody>
                    <a:bodyPr/>
                    <a:lstStyle/>
                    <a:p>
                      <a:r>
                        <a:rPr lang="es-MX" b="0" dirty="0" smtClean="0"/>
                        <a:t>No</a:t>
                      </a:r>
                      <a:r>
                        <a:rPr lang="es-MX" b="0" baseline="0" dirty="0" smtClean="0"/>
                        <a:t> extreme los sentimientos de apoyo…</a:t>
                      </a:r>
                      <a:endParaRPr lang="es-MX" b="0" dirty="0"/>
                    </a:p>
                  </a:txBody>
                  <a:tcPr/>
                </a:tc>
              </a:tr>
            </a:tbl>
          </a:graphicData>
        </a:graphic>
      </p:graphicFrame>
    </p:spTree>
    <p:extLst>
      <p:ext uri="{BB962C8B-B14F-4D97-AF65-F5344CB8AC3E}">
        <p14:creationId xmlns:p14="http://schemas.microsoft.com/office/powerpoint/2010/main" val="3877981455"/>
      </p:ext>
    </p:extLst>
  </p:cSld>
  <p:clrMapOvr>
    <a:masterClrMapping/>
  </p:clrMapOvr>
  <p:transition spd="slow">
    <p:wipe dir="d"/>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TotalTime>
  <Words>1557</Words>
  <Application>Microsoft Office PowerPoint</Application>
  <PresentationFormat>Presentación en pantalla (4:3)</PresentationFormat>
  <Paragraphs>208</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Tema de Office</vt:lpstr>
      <vt:lpstr>Estrategias para la atención.</vt:lpstr>
      <vt:lpstr>Presentación de PowerPoint</vt:lpstr>
      <vt:lpstr>Progresión natural de la infección por VIH</vt:lpstr>
      <vt:lpstr>Proceso de progresión de la enfermedad</vt:lpstr>
      <vt:lpstr>Las olas de impacto de la epidemia de VIH-SIDA.</vt:lpstr>
      <vt:lpstr>Porque se han enfocado la respuesta del VIH en este punto</vt:lpstr>
      <vt:lpstr>Presentación de PowerPoint</vt:lpstr>
      <vt:lpstr>El VIH es un asunto de negocios</vt:lpstr>
      <vt:lpstr>El VIH es un asunto laboral</vt:lpstr>
      <vt:lpstr>El VIH es un asunto laboral</vt:lpstr>
      <vt:lpstr>El VIH es un asunto laboral</vt:lpstr>
      <vt:lpstr>Presentación de PowerPoint</vt:lpstr>
      <vt:lpstr>Métodos para medir el impacto de VIH en las empresas</vt:lpstr>
      <vt:lpstr>10 causas de mortalidad asociadas al VIH </vt:lpstr>
      <vt:lpstr>10 causas de morbilidad asociadas al VIH </vt:lpstr>
      <vt:lpstr>Costos vrs. Costos La realidad en números. </vt:lpstr>
      <vt:lpstr>Presentación de PowerPoint</vt:lpstr>
      <vt:lpstr>Incidencia de la política dentro del lugar de trabajo</vt:lpstr>
      <vt:lpstr>Preguntas más comunes sobre las políticas de prevención al interior de las empresas</vt:lpstr>
      <vt:lpstr>Relacionando la epidemia de VIH en el contexto laboral</vt:lpstr>
      <vt:lpstr>Planteamientos más seguidos dentro de la actividad. </vt:lpstr>
      <vt:lpstr>Que dice la recomendación 200 de la OIT Apartado 11</vt:lpstr>
      <vt:lpstr>Que dice la recomendación 200 de la OIT Apartado 20</vt:lpstr>
      <vt:lpstr>Apoyo – recomendación 200</vt:lpstr>
      <vt:lpstr>Apoyo – recomendación 200</vt:lpstr>
      <vt:lpstr>Presentación de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Estrategias para la atención de las comorbilidades en VIH.</dc:title>
  <dc:creator>Humberto Andreu</dc:creator>
  <cp:lastModifiedBy>Concepción Campos G</cp:lastModifiedBy>
  <cp:revision>40</cp:revision>
  <dcterms:created xsi:type="dcterms:W3CDTF">2012-08-07T18:24:44Z</dcterms:created>
  <dcterms:modified xsi:type="dcterms:W3CDTF">2013-12-02T22:57:19Z</dcterms:modified>
</cp:coreProperties>
</file>