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586" r:id="rId3"/>
    <p:sldId id="587" r:id="rId4"/>
    <p:sldId id="588" r:id="rId5"/>
    <p:sldId id="589" r:id="rId6"/>
    <p:sldId id="590" r:id="rId7"/>
    <p:sldId id="591" r:id="rId8"/>
    <p:sldId id="592" r:id="rId9"/>
    <p:sldId id="593" r:id="rId10"/>
    <p:sldId id="594" r:id="rId11"/>
    <p:sldId id="595" r:id="rId12"/>
    <p:sldId id="596" r:id="rId13"/>
    <p:sldId id="597" r:id="rId14"/>
    <p:sldId id="598" r:id="rId15"/>
    <p:sldId id="599" r:id="rId16"/>
    <p:sldId id="667" r:id="rId17"/>
    <p:sldId id="572" r:id="rId18"/>
    <p:sldId id="618" r:id="rId19"/>
    <p:sldId id="2318" r:id="rId20"/>
    <p:sldId id="2319" r:id="rId21"/>
    <p:sldId id="2321" r:id="rId22"/>
    <p:sldId id="380" r:id="rId23"/>
    <p:sldId id="381" r:id="rId24"/>
    <p:sldId id="382" r:id="rId25"/>
    <p:sldId id="281" r:id="rId26"/>
    <p:sldId id="387" r:id="rId27"/>
    <p:sldId id="302" r:id="rId28"/>
    <p:sldId id="386" r:id="rId29"/>
    <p:sldId id="316" r:id="rId30"/>
    <p:sldId id="284" r:id="rId31"/>
    <p:sldId id="668" r:id="rId32"/>
    <p:sldId id="673" r:id="rId33"/>
    <p:sldId id="672" r:id="rId34"/>
    <p:sldId id="671" r:id="rId35"/>
    <p:sldId id="670" r:id="rId36"/>
    <p:sldId id="669" r:id="rId37"/>
    <p:sldId id="674" r:id="rId38"/>
    <p:sldId id="675" r:id="rId39"/>
    <p:sldId id="677" r:id="rId40"/>
    <p:sldId id="404" r:id="rId41"/>
    <p:sldId id="398" r:id="rId42"/>
    <p:sldId id="401" r:id="rId43"/>
    <p:sldId id="402" r:id="rId44"/>
    <p:sldId id="403" r:id="rId4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77" autoAdjust="0"/>
    <p:restoredTop sz="94434" autoAdjust="0"/>
  </p:normalViewPr>
  <p:slideViewPr>
    <p:cSldViewPr snapToGrid="0">
      <p:cViewPr>
        <p:scale>
          <a:sx n="63" d="100"/>
          <a:sy n="63" d="100"/>
        </p:scale>
        <p:origin x="32" y="32"/>
      </p:cViewPr>
      <p:guideLst/>
    </p:cSldViewPr>
  </p:slideViewPr>
  <p:outlineViewPr>
    <p:cViewPr>
      <p:scale>
        <a:sx n="33" d="100"/>
        <a:sy n="33" d="100"/>
      </p:scale>
      <p:origin x="0" y="-852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8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5FCBE4-96F4-450F-A37E-D91D1AAABC45}" type="datetimeFigureOut">
              <a:rPr lang="es-MX" smtClean="0"/>
              <a:t>31/03/2025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B56A4D-9B47-442E-8E09-34CA3B8619AA}" type="slidenum">
              <a:rPr lang="es-MX" smtClean="0"/>
              <a:t>‹Nº›</a:t>
            </a:fld>
            <a:endParaRPr lang="es-MX"/>
          </a:p>
        </p:txBody>
      </p:sp>
    </p:spTree>
    <p:extLst>
      <p:ext uri="{BB962C8B-B14F-4D97-AF65-F5344CB8AC3E}">
        <p14:creationId xmlns:p14="http://schemas.microsoft.com/office/powerpoint/2010/main" val="235023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1808">
              <a:spcAft>
                <a:spcPts val="625"/>
              </a:spcAft>
              <a:defRPr/>
            </a:pPr>
            <a:r>
              <a:rPr lang="en-US" sz="1600" b="1" dirty="0"/>
              <a:t>Presenter Guidance: </a:t>
            </a:r>
            <a:r>
              <a:rPr lang="en-US" sz="1600" kern="0" dirty="0">
                <a:solidFill>
                  <a:schemeClr val="bg1"/>
                </a:solidFill>
              </a:rPr>
              <a:t>This slide outlines some of the starting points for creating a digital workplace. It explains at a high level what sorts of IT investments and strategies are required.</a:t>
            </a:r>
          </a:p>
          <a:p>
            <a:pPr defTabSz="951808">
              <a:spcAft>
                <a:spcPts val="625"/>
              </a:spcAft>
              <a:defRPr/>
            </a:pPr>
            <a:endParaRPr lang="en-US" sz="1600" kern="0" dirty="0">
              <a:solidFill>
                <a:schemeClr val="bg1"/>
              </a:solidFill>
            </a:endParaRPr>
          </a:p>
          <a:p>
            <a:pPr defTabSz="951808">
              <a:spcAft>
                <a:spcPts val="625"/>
              </a:spcAft>
              <a:defRPr/>
            </a:pPr>
            <a:r>
              <a:rPr lang="en-US" sz="1600" b="1" kern="0" dirty="0">
                <a:solidFill>
                  <a:schemeClr val="bg1"/>
                </a:solidFill>
              </a:rPr>
              <a:t>Key Messages:</a:t>
            </a:r>
          </a:p>
          <a:p>
            <a:pPr defTabSz="951808">
              <a:spcAft>
                <a:spcPts val="625"/>
              </a:spcAft>
              <a:defRPr/>
            </a:pPr>
            <a:endParaRPr lang="en-US" sz="1600" b="1" kern="0" dirty="0">
              <a:solidFill>
                <a:schemeClr val="bg1"/>
              </a:solidFill>
            </a:endParaRPr>
          </a:p>
          <a:p>
            <a:pPr defTabSz="951808">
              <a:spcAft>
                <a:spcPts val="625"/>
              </a:spcAft>
              <a:defRPr/>
            </a:pPr>
            <a:r>
              <a:rPr lang="en-US" sz="1600" b="1" kern="0" dirty="0">
                <a:solidFill>
                  <a:schemeClr val="bg1"/>
                </a:solidFill>
              </a:rPr>
              <a:t>People</a:t>
            </a:r>
          </a:p>
          <a:p>
            <a:pPr defTabSz="951808">
              <a:spcAft>
                <a:spcPts val="625"/>
              </a:spcAft>
              <a:defRPr/>
            </a:pPr>
            <a:r>
              <a:rPr lang="en-US" sz="1600" kern="0" dirty="0">
                <a:solidFill>
                  <a:schemeClr val="bg1"/>
                </a:solidFill>
              </a:rPr>
              <a:t>Identify who will lead the digital initiative, likely a CIO, COO, or perhaps a new chief digital officer. The CEO should get behind this person and show corporate commitment and buy-in.</a:t>
            </a:r>
          </a:p>
          <a:p>
            <a:pPr defTabSz="951808">
              <a:spcAft>
                <a:spcPts val="625"/>
              </a:spcAft>
              <a:defRPr/>
            </a:pPr>
            <a:endParaRPr lang="en-US" sz="1600" kern="0" dirty="0">
              <a:solidFill>
                <a:schemeClr val="bg1"/>
              </a:solidFill>
            </a:endParaRPr>
          </a:p>
          <a:p>
            <a:pPr defTabSz="951808">
              <a:spcAft>
                <a:spcPts val="625"/>
              </a:spcAft>
              <a:defRPr/>
            </a:pPr>
            <a:r>
              <a:rPr lang="en-US" sz="1600" b="1" kern="0" dirty="0">
                <a:solidFill>
                  <a:schemeClr val="bg1"/>
                </a:solidFill>
              </a:rPr>
              <a:t>Promote a digital-first culture</a:t>
            </a:r>
          </a:p>
          <a:p>
            <a:pPr defTabSz="951808">
              <a:spcAft>
                <a:spcPts val="625"/>
              </a:spcAft>
              <a:defRPr/>
            </a:pPr>
            <a:r>
              <a:rPr lang="en-US" sz="1600" kern="0" dirty="0">
                <a:solidFill>
                  <a:schemeClr val="bg1"/>
                </a:solidFill>
              </a:rPr>
              <a:t>According to Information Week, </a:t>
            </a:r>
            <a:r>
              <a:rPr lang="en-US" sz="1600" dirty="0"/>
              <a:t>CIOs can help invigorate a digital-first philosophy across the business by pushing for digital seminars and education programs for employees and working with HR to help define how team goals and employee performance plans need to adjust to a digital mindset.</a:t>
            </a:r>
          </a:p>
          <a:p>
            <a:pPr defTabSz="951808">
              <a:spcAft>
                <a:spcPts val="625"/>
              </a:spcAft>
              <a:defRPr/>
            </a:pPr>
            <a:endParaRPr lang="en-US" sz="1600" dirty="0"/>
          </a:p>
          <a:p>
            <a:pPr defTabSz="951808">
              <a:spcAft>
                <a:spcPts val="625"/>
              </a:spcAft>
              <a:defRPr/>
            </a:pPr>
            <a:r>
              <a:rPr lang="en-US" sz="1600" b="1" kern="0" dirty="0">
                <a:solidFill>
                  <a:schemeClr val="bg1"/>
                </a:solidFill>
              </a:rPr>
              <a:t>Adoption plan</a:t>
            </a:r>
          </a:p>
          <a:p>
            <a:pPr defTabSz="951808">
              <a:spcAft>
                <a:spcPts val="625"/>
              </a:spcAft>
              <a:defRPr/>
            </a:pPr>
            <a:r>
              <a:rPr lang="en-US" sz="1600" kern="0" dirty="0">
                <a:solidFill>
                  <a:schemeClr val="bg1"/>
                </a:solidFill>
              </a:rPr>
              <a:t>Leadership needs to create a plan that maps out the steps in the transformation – including past the “start date” so that continuous improvement is part of the plan. Understanding what success looks like, what training is needed, and how to overcome barriers should all be part of the plan.</a:t>
            </a:r>
          </a:p>
          <a:p>
            <a:pPr defTabSz="951808">
              <a:spcAft>
                <a:spcPts val="625"/>
              </a:spcAft>
              <a:defRPr/>
            </a:pPr>
            <a:endParaRPr lang="en-US" sz="1600" dirty="0"/>
          </a:p>
          <a:p>
            <a:pPr defTabSz="951808">
              <a:spcAft>
                <a:spcPts val="625"/>
              </a:spcAft>
              <a:defRPr/>
            </a:pPr>
            <a:r>
              <a:rPr lang="en-US" sz="1600" b="1" dirty="0"/>
              <a:t>Processes</a:t>
            </a:r>
          </a:p>
          <a:p>
            <a:pPr defTabSz="951808">
              <a:spcAft>
                <a:spcPts val="625"/>
              </a:spcAft>
              <a:defRPr/>
            </a:pPr>
            <a:endParaRPr lang="en-US" sz="1600" b="1" dirty="0"/>
          </a:p>
          <a:p>
            <a:pPr>
              <a:spcBef>
                <a:spcPts val="625"/>
              </a:spcBef>
              <a:defRPr/>
            </a:pPr>
            <a:r>
              <a:rPr lang="en-US" sz="2000" b="1" kern="0" dirty="0">
                <a:solidFill>
                  <a:schemeClr val="bg1"/>
                </a:solidFill>
              </a:rPr>
              <a:t>Collaborate with partners and suppliers</a:t>
            </a:r>
          </a:p>
          <a:p>
            <a:pPr>
              <a:spcBef>
                <a:spcPts val="625"/>
              </a:spcBef>
              <a:spcAft>
                <a:spcPts val="625"/>
              </a:spcAft>
              <a:defRPr/>
            </a:pPr>
            <a:r>
              <a:rPr lang="en-US" sz="1600" kern="0" dirty="0">
                <a:solidFill>
                  <a:schemeClr val="bg1"/>
                </a:solidFill>
              </a:rPr>
              <a:t>Share data and designs across the supply chain. Use workflows to improve supply chain processes. Use HD video conferencing, Skype connectivity, or PSTN Conferencing to collaborate.</a:t>
            </a:r>
          </a:p>
          <a:p>
            <a:pPr marL="123897" indent="-123897">
              <a:spcAft>
                <a:spcPts val="312"/>
              </a:spcAft>
              <a:buFont typeface="Arial" panose="020B0604020202020204" pitchFamily="34" charset="0"/>
              <a:buChar char="•"/>
              <a:defRPr/>
            </a:pPr>
            <a:r>
              <a:rPr lang="en-US" sz="1600" kern="0" dirty="0">
                <a:solidFill>
                  <a:schemeClr val="bg1"/>
                </a:solidFill>
              </a:rPr>
              <a:t>Save time working with partners; complete projects faster with improved agility.</a:t>
            </a:r>
          </a:p>
          <a:p>
            <a:pPr marL="123897" indent="-123897">
              <a:spcAft>
                <a:spcPts val="312"/>
              </a:spcAft>
              <a:buFont typeface="Arial" panose="020B0604020202020204" pitchFamily="34" charset="0"/>
              <a:buChar char="•"/>
              <a:defRPr/>
            </a:pPr>
            <a:r>
              <a:rPr lang="en-US" sz="1600" kern="0" dirty="0">
                <a:solidFill>
                  <a:schemeClr val="bg1"/>
                </a:solidFill>
              </a:rPr>
              <a:t>Reduce costs through improved business processes and reduced travel and telephony costs.</a:t>
            </a:r>
          </a:p>
          <a:p>
            <a:pPr marL="123897" indent="-123897">
              <a:spcAft>
                <a:spcPts val="312"/>
              </a:spcAft>
              <a:buFont typeface="Arial" panose="020B0604020202020204" pitchFamily="34" charset="0"/>
              <a:buChar char="•"/>
              <a:defRPr/>
            </a:pPr>
            <a:endParaRPr lang="en-US" sz="1600" kern="0" dirty="0">
              <a:solidFill>
                <a:schemeClr val="bg1"/>
              </a:solidFill>
            </a:endParaRPr>
          </a:p>
          <a:p>
            <a:pPr defTabSz="951808">
              <a:spcBef>
                <a:spcPts val="625"/>
              </a:spcBef>
              <a:spcAft>
                <a:spcPts val="625"/>
              </a:spcAft>
              <a:defRPr/>
            </a:pPr>
            <a:r>
              <a:rPr lang="en-US" sz="2900" b="1" kern="0" dirty="0">
                <a:solidFill>
                  <a:schemeClr val="bg1"/>
                </a:solidFill>
              </a:rPr>
              <a:t>Accelerate productivity through digital innovation</a:t>
            </a:r>
          </a:p>
          <a:p>
            <a:pPr defTabSz="951808">
              <a:spcAft>
                <a:spcPts val="312"/>
              </a:spcAft>
              <a:defRPr/>
            </a:pPr>
            <a:r>
              <a:rPr lang="en-US" sz="2000" kern="0" dirty="0">
                <a:solidFill>
                  <a:schemeClr val="bg1"/>
                </a:solidFill>
              </a:rPr>
              <a:t>Increase employee efficiency with familiar, consistent experiences. Empower employees with personalized information and training. </a:t>
            </a:r>
          </a:p>
          <a:p>
            <a:pPr marL="123933" indent="-123933" defTabSz="951808">
              <a:buFont typeface="Arial" panose="020B0604020202020204" pitchFamily="34" charset="0"/>
              <a:buChar char="•"/>
              <a:defRPr/>
            </a:pPr>
            <a:r>
              <a:rPr lang="en-US" sz="2000" kern="0" dirty="0">
                <a:solidFill>
                  <a:schemeClr val="bg1"/>
                </a:solidFill>
              </a:rPr>
              <a:t>Interview job candidates remotely </a:t>
            </a:r>
          </a:p>
          <a:p>
            <a:pPr marL="123933" indent="-123933" defTabSz="951808">
              <a:buFont typeface="Arial" panose="020B0604020202020204" pitchFamily="34" charset="0"/>
              <a:buChar char="•"/>
              <a:defRPr/>
            </a:pPr>
            <a:r>
              <a:rPr lang="en-US" sz="2000" kern="0" dirty="0">
                <a:solidFill>
                  <a:schemeClr val="bg1"/>
                </a:solidFill>
              </a:rPr>
              <a:t>Provide effective onboarding experiences</a:t>
            </a:r>
          </a:p>
          <a:p>
            <a:pPr marL="123933" indent="-123933" defTabSz="951808">
              <a:buFont typeface="Arial" panose="020B0604020202020204" pitchFamily="34" charset="0"/>
              <a:buChar char="•"/>
              <a:defRPr/>
            </a:pPr>
            <a:r>
              <a:rPr lang="en-US" sz="2000" kern="0" dirty="0">
                <a:solidFill>
                  <a:schemeClr val="bg1"/>
                </a:solidFill>
              </a:rPr>
              <a:t>Deliver self-service training</a:t>
            </a:r>
          </a:p>
          <a:p>
            <a:pPr marL="123933" indent="-123933" defTabSz="951808">
              <a:spcAft>
                <a:spcPts val="312"/>
              </a:spcAft>
              <a:buFont typeface="Arial" panose="020B0604020202020204" pitchFamily="34" charset="0"/>
              <a:buChar char="•"/>
              <a:defRPr/>
            </a:pPr>
            <a:r>
              <a:rPr lang="en-US" sz="2000" kern="0" dirty="0">
                <a:solidFill>
                  <a:schemeClr val="bg1"/>
                </a:solidFill>
              </a:rPr>
              <a:t>Improve productivity with anytime, any device access</a:t>
            </a:r>
          </a:p>
          <a:p>
            <a:pPr marL="123933" indent="-123933" defTabSz="951808">
              <a:spcAft>
                <a:spcPts val="312"/>
              </a:spcAft>
              <a:buFont typeface="Arial" panose="020B0604020202020204" pitchFamily="34" charset="0"/>
              <a:buChar char="•"/>
              <a:defRPr/>
            </a:pPr>
            <a:r>
              <a:rPr lang="en-US" sz="2000" kern="0" dirty="0">
                <a:solidFill>
                  <a:schemeClr val="bg1"/>
                </a:solidFill>
              </a:rPr>
              <a:t>Use role-based portals to connect the organization</a:t>
            </a:r>
          </a:p>
          <a:p>
            <a:pPr marL="123897" indent="-123897">
              <a:spcAft>
                <a:spcPts val="312"/>
              </a:spcAft>
              <a:buFont typeface="Arial" panose="020B0604020202020204" pitchFamily="34" charset="0"/>
              <a:buChar char="•"/>
              <a:defRPr/>
            </a:pPr>
            <a:endParaRPr lang="en-US" sz="1600" kern="0" dirty="0">
              <a:solidFill>
                <a:schemeClr val="bg1"/>
              </a:solidFill>
            </a:endParaRPr>
          </a:p>
          <a:p>
            <a:pPr defTabSz="951808">
              <a:spcAft>
                <a:spcPts val="625"/>
              </a:spcAft>
              <a:defRPr/>
            </a:pPr>
            <a:r>
              <a:rPr lang="en-US" sz="2000" b="1" kern="0" dirty="0">
                <a:solidFill>
                  <a:schemeClr val="bg1"/>
                </a:solidFill>
              </a:rPr>
              <a:t>Engage employees with responsive corporate culture</a:t>
            </a:r>
          </a:p>
          <a:p>
            <a:pPr defTabSz="951808">
              <a:spcAft>
                <a:spcPts val="312"/>
              </a:spcAft>
              <a:defRPr/>
            </a:pPr>
            <a:r>
              <a:rPr lang="en-US" sz="1600" kern="0" dirty="0">
                <a:solidFill>
                  <a:schemeClr val="bg1"/>
                </a:solidFill>
              </a:rPr>
              <a:t>Build a connected workforce with role-based portals and a highly secure social network to enable sharing across the organization. </a:t>
            </a:r>
          </a:p>
          <a:p>
            <a:pPr marL="117324" indent="-117324" defTabSz="951808">
              <a:buFont typeface="Arial" panose="020B0604020202020204" pitchFamily="34" charset="0"/>
              <a:buChar char="•"/>
              <a:defRPr/>
            </a:pPr>
            <a:r>
              <a:rPr lang="en-US" sz="1600" kern="0" dirty="0">
                <a:solidFill>
                  <a:schemeClr val="bg1"/>
                </a:solidFill>
              </a:rPr>
              <a:t>Broadcast meetings across the organization to build community and trust</a:t>
            </a:r>
          </a:p>
          <a:p>
            <a:pPr marL="117324" indent="-117324" defTabSz="951808">
              <a:buFont typeface="Arial" panose="020B0604020202020204" pitchFamily="34" charset="0"/>
              <a:buChar char="•"/>
              <a:defRPr/>
            </a:pPr>
            <a:r>
              <a:rPr lang="en-US" sz="1600" kern="0" dirty="0">
                <a:solidFill>
                  <a:schemeClr val="bg1"/>
                </a:solidFill>
              </a:rPr>
              <a:t>Engage employees through enterprise social</a:t>
            </a:r>
          </a:p>
          <a:p>
            <a:pPr marL="117324" indent="-117324" defTabSz="951808">
              <a:buFont typeface="Arial" panose="020B0604020202020204" pitchFamily="34" charset="0"/>
              <a:buChar char="•"/>
              <a:defRPr/>
            </a:pPr>
            <a:r>
              <a:rPr lang="en-US" sz="1600" kern="0" dirty="0">
                <a:solidFill>
                  <a:schemeClr val="bg1"/>
                </a:solidFill>
              </a:rPr>
              <a:t>Build community with virtual global meetings</a:t>
            </a:r>
          </a:p>
          <a:p>
            <a:pPr marL="117324" indent="-117324" defTabSz="951808">
              <a:buFont typeface="Arial" panose="020B0604020202020204" pitchFamily="34" charset="0"/>
              <a:buChar char="•"/>
              <a:defRPr/>
            </a:pPr>
            <a:r>
              <a:rPr lang="en-US" sz="1600" kern="0" dirty="0">
                <a:solidFill>
                  <a:schemeClr val="bg1"/>
                </a:solidFill>
              </a:rPr>
              <a:t>Ensure secure sharing of employee information</a:t>
            </a:r>
          </a:p>
          <a:p>
            <a:pPr defTabSz="951808">
              <a:spcAft>
                <a:spcPts val="625"/>
              </a:spcAft>
              <a:defRPr/>
            </a:pPr>
            <a:r>
              <a:rPr lang="en-US" sz="1600" b="1" dirty="0"/>
              <a:t> </a:t>
            </a:r>
          </a:p>
          <a:p>
            <a:pPr defTabSz="951808">
              <a:spcAft>
                <a:spcPts val="625"/>
              </a:spcAft>
              <a:defRPr/>
            </a:pPr>
            <a:r>
              <a:rPr lang="en-US" sz="1600" b="1" dirty="0"/>
              <a:t>Technology</a:t>
            </a:r>
          </a:p>
          <a:p>
            <a:pPr defTabSz="951808">
              <a:spcAft>
                <a:spcPts val="625"/>
              </a:spcAft>
              <a:defRPr/>
            </a:pPr>
            <a:endParaRPr lang="en-US" sz="1600" b="1" dirty="0"/>
          </a:p>
          <a:p>
            <a:pPr defTabSz="951808">
              <a:spcBef>
                <a:spcPts val="625"/>
              </a:spcBef>
              <a:spcAft>
                <a:spcPts val="625"/>
              </a:spcAft>
              <a:defRPr/>
            </a:pPr>
            <a:r>
              <a:rPr lang="en-US" sz="2000" b="1" kern="0" dirty="0">
                <a:solidFill>
                  <a:schemeClr val="bg1"/>
                </a:solidFill>
              </a:rPr>
              <a:t>Accelerate productivity through digital innovation</a:t>
            </a:r>
          </a:p>
          <a:p>
            <a:pPr defTabSz="951808">
              <a:spcAft>
                <a:spcPts val="312"/>
              </a:spcAft>
              <a:defRPr/>
            </a:pPr>
            <a:r>
              <a:rPr lang="en-US" sz="1600" kern="0" dirty="0">
                <a:solidFill>
                  <a:schemeClr val="bg1"/>
                </a:solidFill>
              </a:rPr>
              <a:t>Increase employee efficiency with familiar, consistent experiences. Empower employees with personalized information and training. </a:t>
            </a:r>
          </a:p>
          <a:p>
            <a:pPr marL="123933" indent="-123933" defTabSz="951808">
              <a:buFont typeface="Arial" panose="020B0604020202020204" pitchFamily="34" charset="0"/>
              <a:buChar char="•"/>
              <a:defRPr/>
            </a:pPr>
            <a:r>
              <a:rPr lang="en-US" sz="1600" kern="0" dirty="0">
                <a:solidFill>
                  <a:schemeClr val="bg1"/>
                </a:solidFill>
              </a:rPr>
              <a:t>Interview job candidates remotely </a:t>
            </a:r>
          </a:p>
          <a:p>
            <a:pPr marL="123933" indent="-123933" defTabSz="951808">
              <a:buFont typeface="Arial" panose="020B0604020202020204" pitchFamily="34" charset="0"/>
              <a:buChar char="•"/>
              <a:defRPr/>
            </a:pPr>
            <a:r>
              <a:rPr lang="en-US" sz="1600" kern="0" dirty="0">
                <a:solidFill>
                  <a:schemeClr val="bg1"/>
                </a:solidFill>
              </a:rPr>
              <a:t>Provide effective onboarding experiences</a:t>
            </a:r>
          </a:p>
          <a:p>
            <a:pPr marL="123933" indent="-123933" defTabSz="951808">
              <a:buFont typeface="Arial" panose="020B0604020202020204" pitchFamily="34" charset="0"/>
              <a:buChar char="•"/>
              <a:defRPr/>
            </a:pPr>
            <a:r>
              <a:rPr lang="en-US" sz="1600" kern="0" dirty="0">
                <a:solidFill>
                  <a:schemeClr val="bg1"/>
                </a:solidFill>
              </a:rPr>
              <a:t>Deliver self-service training</a:t>
            </a:r>
          </a:p>
          <a:p>
            <a:pPr marL="123933" indent="-123933" defTabSz="951808">
              <a:spcAft>
                <a:spcPts val="312"/>
              </a:spcAft>
              <a:buFont typeface="Arial" panose="020B0604020202020204" pitchFamily="34" charset="0"/>
              <a:buChar char="•"/>
              <a:defRPr/>
            </a:pPr>
            <a:r>
              <a:rPr lang="en-US" sz="1600" kern="0" dirty="0">
                <a:solidFill>
                  <a:schemeClr val="bg1"/>
                </a:solidFill>
              </a:rPr>
              <a:t>Improve productivity with anytime, any device access</a:t>
            </a:r>
          </a:p>
          <a:p>
            <a:pPr marL="123933" indent="-123933" defTabSz="951808">
              <a:spcAft>
                <a:spcPts val="312"/>
              </a:spcAft>
              <a:buFont typeface="Arial" panose="020B0604020202020204" pitchFamily="34" charset="0"/>
              <a:buChar char="•"/>
              <a:defRPr/>
            </a:pPr>
            <a:r>
              <a:rPr lang="en-US" sz="1600" kern="0" dirty="0">
                <a:solidFill>
                  <a:schemeClr val="bg1"/>
                </a:solidFill>
              </a:rPr>
              <a:t>Use role-based portals to connect the organization</a:t>
            </a:r>
          </a:p>
          <a:p>
            <a:pPr defTabSz="951808">
              <a:spcAft>
                <a:spcPts val="625"/>
              </a:spcAft>
              <a:defRPr/>
            </a:pPr>
            <a:endParaRPr lang="en-US" sz="1600" b="1" dirty="0"/>
          </a:p>
          <a:p>
            <a:pPr defTabSz="951808">
              <a:spcAft>
                <a:spcPts val="625"/>
              </a:spcAft>
              <a:defRPr/>
            </a:pPr>
            <a:r>
              <a:rPr lang="en-US" sz="2000" b="1" kern="0" dirty="0">
                <a:solidFill>
                  <a:schemeClr val="bg1"/>
                </a:solidFill>
              </a:rPr>
              <a:t>Optimize human capital through real-time insights</a:t>
            </a:r>
          </a:p>
          <a:p>
            <a:pPr defTabSz="951808">
              <a:spcAft>
                <a:spcPts val="312"/>
              </a:spcAft>
              <a:defRPr/>
            </a:pPr>
            <a:r>
              <a:rPr lang="en-US" sz="1600" kern="0" dirty="0">
                <a:solidFill>
                  <a:schemeClr val="bg1"/>
                </a:solidFill>
              </a:rPr>
              <a:t>Business intelligence can improve results across the organization, including optimizing costs of retention, training, and compensation. </a:t>
            </a:r>
          </a:p>
          <a:p>
            <a:pPr marL="125586" indent="-125586" defTabSz="951808">
              <a:buFont typeface="Arial" panose="020B0604020202020204" pitchFamily="34" charset="0"/>
              <a:buChar char="•"/>
              <a:defRPr/>
            </a:pPr>
            <a:r>
              <a:rPr lang="en-US" sz="1600" kern="0" dirty="0">
                <a:solidFill>
                  <a:schemeClr val="bg1"/>
                </a:solidFill>
              </a:rPr>
              <a:t>Optimize workforce decisions with data analysis</a:t>
            </a:r>
          </a:p>
          <a:p>
            <a:pPr marL="125586" indent="-125586" defTabSz="951808">
              <a:buFont typeface="Arial" panose="020B0604020202020204" pitchFamily="34" charset="0"/>
              <a:buChar char="•"/>
              <a:defRPr/>
            </a:pPr>
            <a:r>
              <a:rPr lang="en-US" sz="1600" kern="0" dirty="0">
                <a:solidFill>
                  <a:schemeClr val="bg1"/>
                </a:solidFill>
              </a:rPr>
              <a:t>Better monitor and manage HR metrics</a:t>
            </a:r>
          </a:p>
          <a:p>
            <a:pPr marL="125586" indent="-125586" defTabSz="951808">
              <a:buFont typeface="Arial" panose="020B0604020202020204" pitchFamily="34" charset="0"/>
              <a:buChar char="•"/>
              <a:defRPr/>
            </a:pPr>
            <a:r>
              <a:rPr lang="en-US" sz="1600" kern="0" dirty="0">
                <a:solidFill>
                  <a:schemeClr val="bg1"/>
                </a:solidFill>
              </a:rPr>
              <a:t>Improve retention by viewing maps of employee and team engagement</a:t>
            </a:r>
          </a:p>
          <a:p>
            <a:pPr defTabSz="951808">
              <a:spcAft>
                <a:spcPts val="625"/>
              </a:spcAft>
              <a:defRPr/>
            </a:pPr>
            <a:endParaRPr lang="en-US" sz="1600" kern="0" dirty="0">
              <a:solidFill>
                <a:schemeClr val="bg1"/>
              </a:solidFill>
            </a:endParaRPr>
          </a:p>
          <a:p>
            <a:pPr defTabSz="951808">
              <a:spcBef>
                <a:spcPts val="625"/>
              </a:spcBef>
              <a:spcAft>
                <a:spcPts val="625"/>
              </a:spcAft>
              <a:defRPr/>
            </a:pPr>
            <a:r>
              <a:rPr lang="en-US" sz="2000" b="1" kern="0" dirty="0">
                <a:solidFill>
                  <a:schemeClr val="bg1"/>
                </a:solidFill>
              </a:rPr>
              <a:t>Drive corporate strategy with agility</a:t>
            </a:r>
          </a:p>
          <a:p>
            <a:pPr>
              <a:spcAft>
                <a:spcPts val="312"/>
              </a:spcAft>
            </a:pPr>
            <a:r>
              <a:rPr lang="en-US" sz="1600" kern="0" dirty="0">
                <a:solidFill>
                  <a:schemeClr val="bg1"/>
                </a:solidFill>
              </a:rPr>
              <a:t>Companies need an IT platform that enables them to start initiatives without large capital expenditures. With a hybrid cloud solution, companies gain agility and transparency.</a:t>
            </a:r>
          </a:p>
          <a:p>
            <a:pPr marL="123933" indent="-123933" defTabSz="951808">
              <a:spcAft>
                <a:spcPts val="312"/>
              </a:spcAft>
              <a:buFont typeface="Arial" panose="020B0604020202020204" pitchFamily="34" charset="0"/>
              <a:buChar char="•"/>
              <a:defRPr/>
            </a:pPr>
            <a:r>
              <a:rPr lang="en-US" sz="1600" kern="0" dirty="0">
                <a:solidFill>
                  <a:schemeClr val="bg1"/>
                </a:solidFill>
              </a:rPr>
              <a:t>Improve merger integration</a:t>
            </a:r>
          </a:p>
          <a:p>
            <a:pPr marL="123933" indent="-123933" defTabSz="951808">
              <a:spcAft>
                <a:spcPts val="312"/>
              </a:spcAft>
              <a:buFont typeface="Arial" panose="020B0604020202020204" pitchFamily="34" charset="0"/>
              <a:buChar char="•"/>
              <a:defRPr/>
            </a:pPr>
            <a:r>
              <a:rPr lang="en-US" sz="1600" kern="0" dirty="0">
                <a:solidFill>
                  <a:schemeClr val="bg1"/>
                </a:solidFill>
              </a:rPr>
              <a:t>Gain a flexible, connected, secure cloud platform to make your organization more agile</a:t>
            </a:r>
          </a:p>
          <a:p>
            <a:pPr marL="123933" indent="-123933" defTabSz="951808">
              <a:spcAft>
                <a:spcPts val="312"/>
              </a:spcAft>
              <a:buFont typeface="Arial" panose="020B0604020202020204" pitchFamily="34" charset="0"/>
              <a:buChar char="•"/>
              <a:defRPr/>
            </a:pPr>
            <a:r>
              <a:rPr lang="en-US" sz="1600" kern="0" dirty="0">
                <a:solidFill>
                  <a:schemeClr val="bg1"/>
                </a:solidFill>
              </a:rPr>
              <a:t>Control your company’s financial data </a:t>
            </a:r>
          </a:p>
          <a:p>
            <a:pPr defTabSz="951808">
              <a:spcAft>
                <a:spcPts val="625"/>
              </a:spcAft>
              <a:defRPr/>
            </a:pPr>
            <a:endParaRPr lang="en-US" sz="1600" b="1" kern="0" dirty="0">
              <a:solidFill>
                <a:schemeClr val="bg1"/>
              </a:solidFill>
            </a:endParaRPr>
          </a:p>
          <a:p>
            <a:pPr defTabSz="951808">
              <a:spcBef>
                <a:spcPts val="625"/>
              </a:spcBef>
              <a:spcAft>
                <a:spcPts val="625"/>
              </a:spcAft>
              <a:defRPr/>
            </a:pPr>
            <a:endParaRPr lang="en-US" sz="2000" b="1" kern="0" dirty="0">
              <a:solidFill>
                <a:schemeClr val="bg1"/>
              </a:solidFill>
            </a:endParaRPr>
          </a:p>
          <a:p>
            <a:pPr>
              <a:spcAft>
                <a:spcPts val="312"/>
              </a:spcAft>
              <a:defRPr/>
            </a:pPr>
            <a:endParaRPr lang="en-US" sz="1000" kern="0" dirty="0">
              <a:solidFill>
                <a:schemeClr val="bg1"/>
              </a:solidFill>
            </a:endParaRPr>
          </a:p>
        </p:txBody>
      </p:sp>
      <p:sp>
        <p:nvSpPr>
          <p:cNvPr id="4" name="Slide Number Placeholder 3"/>
          <p:cNvSpPr>
            <a:spLocks noGrp="1"/>
          </p:cNvSpPr>
          <p:nvPr>
            <p:ph type="sldNum" sz="quarter" idx="10"/>
          </p:nvPr>
        </p:nvSpPr>
        <p:spPr/>
        <p:txBody>
          <a:bodyPr/>
          <a:lstStyle/>
          <a:p>
            <a:pPr defTabSz="933237">
              <a:defRPr/>
            </a:pPr>
            <a:fld id="{CBDC10B5-5C4D-489F-ACC8-152C72A71E5F}" type="slidenum">
              <a:rPr lang="en-US" sz="1100">
                <a:solidFill>
                  <a:srgbClr val="505050"/>
                </a:solidFill>
                <a:latin typeface="Segoe UI"/>
              </a:rPr>
              <a:pPr defTabSz="933237">
                <a:defRPr/>
              </a:pPr>
              <a:t>20</a:t>
            </a:fld>
            <a:endParaRPr lang="en-US" sz="1100">
              <a:solidFill>
                <a:srgbClr val="505050"/>
              </a:solidFill>
              <a:latin typeface="Segoe UI"/>
            </a:endParaRPr>
          </a:p>
        </p:txBody>
      </p:sp>
    </p:spTree>
    <p:extLst>
      <p:ext uri="{BB962C8B-B14F-4D97-AF65-F5344CB8AC3E}">
        <p14:creationId xmlns:p14="http://schemas.microsoft.com/office/powerpoint/2010/main" val="90002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ctr">
              <a:buNone/>
            </a:pPr>
            <a:r>
              <a:rPr lang="es-MX" dirty="0" err="1"/>
              <a:t>VoIP</a:t>
            </a:r>
            <a:r>
              <a:rPr lang="es-MX" dirty="0"/>
              <a:t>, Videoconferencias, Tecnología inalámbrica</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La </a:t>
            </a:r>
            <a:r>
              <a:rPr lang="es-MX" dirty="0" err="1"/>
              <a:t>VoIP</a:t>
            </a:r>
            <a:r>
              <a:rPr lang="es-MX" dirty="0"/>
              <a:t> va a revolucionar la industria de las telecomunicaciones, la cual, desde sus inicios, se ha basado en la sencilla idea de que las empresas te cobran en función del tiempo que hablas y de la distancia de la llamada.</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Existe otro esteroide, relacionado con la </a:t>
            </a:r>
            <a:r>
              <a:rPr lang="es-MX" dirty="0" err="1"/>
              <a:t>VoIP</a:t>
            </a:r>
            <a:r>
              <a:rPr lang="es-MX" dirty="0"/>
              <a:t>, que </a:t>
            </a:r>
            <a:r>
              <a:rPr lang="es-MX" dirty="0" err="1"/>
              <a:t>turbopropulsará</a:t>
            </a:r>
            <a:r>
              <a:rPr lang="es-MX" dirty="0"/>
              <a:t> este turbopropulsor:  los avances revolucionarios en materia de videoconferencias.</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Y ahora pongamos la guinda al pastel, el </a:t>
            </a:r>
            <a:r>
              <a:rPr lang="es-MX" dirty="0" err="1"/>
              <a:t>superesteroide</a:t>
            </a:r>
            <a:r>
              <a:rPr lang="es-MX" dirty="0"/>
              <a:t> que consigue que todo esto sea móvil:  la tecnología inalámbrica.  Sin cables, podrás coger todo lo digitalizado, virtual y personal, y trabajar con ello donde quieras.</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El resultado neto de esta convergencia fue la creación de un terreno de juego global y con conexión a internet, que permite la puesta en práctica de infinidad de variantes de colaboración (que viene a ser el hecho de compartir conocimientos y trabajo) en tiempo real, sin que importe el lugar geográfico, la distancia ni, en el futuro próximo, el idioma.</a:t>
            </a:r>
          </a:p>
          <a:p>
            <a:endParaRPr lang="es-MX" dirty="0"/>
          </a:p>
        </p:txBody>
      </p:sp>
      <p:sp>
        <p:nvSpPr>
          <p:cNvPr id="4" name="3 Marcador de número de diapositiva"/>
          <p:cNvSpPr>
            <a:spLocks noGrp="1"/>
          </p:cNvSpPr>
          <p:nvPr>
            <p:ph type="sldNum" sz="quarter" idx="10"/>
          </p:nvPr>
        </p:nvSpPr>
        <p:spPr/>
        <p:txBody>
          <a:bodyPr/>
          <a:lstStyle/>
          <a:p>
            <a:fld id="{0237D5F7-3E45-42B5-A482-DEB6F7006118}" type="slidenum">
              <a:rPr lang="es-MX" smtClean="0"/>
              <a:t>22</a:t>
            </a:fld>
            <a:endParaRPr lang="es-MX"/>
          </a:p>
        </p:txBody>
      </p:sp>
    </p:spTree>
    <p:extLst>
      <p:ext uri="{BB962C8B-B14F-4D97-AF65-F5344CB8AC3E}">
        <p14:creationId xmlns:p14="http://schemas.microsoft.com/office/powerpoint/2010/main" val="3840539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a:t>Cuando empezaron a usarse las computadoras en las oficinas, todo el mundo se esperaba un fuerte incremento de la productividad.  </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Pero no ocurrió inmediatamente y cundieron la decepción y cierta confusión.</a:t>
            </a:r>
          </a:p>
          <a:p>
            <a:r>
              <a:rPr lang="es-MX" dirty="0"/>
              <a:t>Los grandes repuntes de productividad se producen cuando una nueva tecnología se combina con nuevas formas de hacer negocio.</a:t>
            </a:r>
          </a:p>
          <a:p>
            <a:pPr marL="0" marR="0" indent="0" algn="l" defTabSz="914400" rtl="0" eaLnBrk="1" fontAlgn="auto" latinLnBrk="0" hangingPunct="1">
              <a:lnSpc>
                <a:spcPct val="100000"/>
              </a:lnSpc>
              <a:spcBef>
                <a:spcPts val="0"/>
              </a:spcBef>
              <a:spcAft>
                <a:spcPts val="0"/>
              </a:spcAft>
              <a:buClrTx/>
              <a:buSzTx/>
              <a:buFontTx/>
              <a:buNone/>
              <a:tabLst/>
              <a:defRPr/>
            </a:pPr>
            <a:endParaRPr lang="es-MX" dirty="0"/>
          </a:p>
        </p:txBody>
      </p:sp>
      <p:sp>
        <p:nvSpPr>
          <p:cNvPr id="4" name="3 Marcador de número de diapositiva"/>
          <p:cNvSpPr>
            <a:spLocks noGrp="1"/>
          </p:cNvSpPr>
          <p:nvPr>
            <p:ph type="sldNum" sz="quarter" idx="10"/>
          </p:nvPr>
        </p:nvSpPr>
        <p:spPr/>
        <p:txBody>
          <a:bodyPr/>
          <a:lstStyle/>
          <a:p>
            <a:fld id="{0237D5F7-3E45-42B5-A482-DEB6F7006118}" type="slidenum">
              <a:rPr lang="es-MX" smtClean="0"/>
              <a:t>23</a:t>
            </a:fld>
            <a:endParaRPr lang="es-MX"/>
          </a:p>
        </p:txBody>
      </p:sp>
    </p:spTree>
    <p:extLst>
      <p:ext uri="{BB962C8B-B14F-4D97-AF65-F5344CB8AC3E}">
        <p14:creationId xmlns:p14="http://schemas.microsoft.com/office/powerpoint/2010/main" val="3472650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a:t>Nuevos jugadores, en un nuevo terreno de juego, y con el desarrollo de nuevos procesos y hábitos de colaboración horizontal.</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Es esta triple convergencia (de nuevos jugadores, en un nuevo terreno de juego, y con el desarrollo de nuevos procesos y hábitos de colaboración horizontal) lo que yo considero como la fuerza más importante que está dando forma a la economía y a la política globales en estos comienzos del sigo XXI.</a:t>
            </a:r>
          </a:p>
          <a:p>
            <a:endParaRPr lang="es-MX" dirty="0"/>
          </a:p>
          <a:p>
            <a:endParaRPr lang="es-MX" dirty="0"/>
          </a:p>
          <a:p>
            <a:endParaRPr lang="es-MX" dirty="0"/>
          </a:p>
        </p:txBody>
      </p:sp>
      <p:sp>
        <p:nvSpPr>
          <p:cNvPr id="4" name="3 Marcador de número de diapositiva"/>
          <p:cNvSpPr>
            <a:spLocks noGrp="1"/>
          </p:cNvSpPr>
          <p:nvPr>
            <p:ph type="sldNum" sz="quarter" idx="10"/>
          </p:nvPr>
        </p:nvSpPr>
        <p:spPr/>
        <p:txBody>
          <a:bodyPr/>
          <a:lstStyle/>
          <a:p>
            <a:fld id="{0237D5F7-3E45-42B5-A482-DEB6F7006118}" type="slidenum">
              <a:rPr lang="es-MX" smtClean="0"/>
              <a:t>24</a:t>
            </a:fld>
            <a:endParaRPr lang="es-MX"/>
          </a:p>
        </p:txBody>
      </p:sp>
    </p:spTree>
    <p:extLst>
      <p:ext uri="{BB962C8B-B14F-4D97-AF65-F5344CB8AC3E}">
        <p14:creationId xmlns:p14="http://schemas.microsoft.com/office/powerpoint/2010/main" val="3298691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a:t>Fuerza colectiva masiva, descentralizada, impulsada por blogs, wikis, chats, personal </a:t>
            </a:r>
            <a:r>
              <a:rPr lang="es-MX" dirty="0" err="1"/>
              <a:t>broadcasting</a:t>
            </a:r>
            <a:r>
              <a:rPr lang="es-MX" dirty="0"/>
              <a:t> y otras formas</a:t>
            </a:r>
          </a:p>
          <a:p>
            <a:r>
              <a:rPr lang="es-MX" dirty="0"/>
              <a:t>Empezamos explicando cómo la Internet de ayer, donde imperaba el “publica y navega” y la sólo lectura, está convirtiéndose en un lugar donde el conocimiento, los recursos y la capacidad informática de miles de millones de personas están uniéndose para formar una fuerza colectiva masiva.  Esta fuerza amorfa y totalmente descentralizada, impulsada por blogs, wikis, chats, personal </a:t>
            </a:r>
            <a:r>
              <a:rPr lang="es-MX" dirty="0" err="1"/>
              <a:t>broadcasting</a:t>
            </a:r>
            <a:r>
              <a:rPr lang="es-MX" dirty="0"/>
              <a:t> y otras formas de creación y comunicación peer-</a:t>
            </a:r>
            <a:r>
              <a:rPr lang="es-MX" dirty="0" err="1"/>
              <a:t>to</a:t>
            </a:r>
            <a:r>
              <a:rPr lang="es-MX" dirty="0"/>
              <a:t>-peer, cada vez se </a:t>
            </a:r>
            <a:r>
              <a:rPr lang="es-MX" dirty="0" err="1"/>
              <a:t>autoorganiza</a:t>
            </a:r>
            <a:r>
              <a:rPr lang="es-MX" dirty="0"/>
              <a:t> más para ofrecer noticias, entretenimiento y servicios propios.</a:t>
            </a:r>
          </a:p>
          <a:p>
            <a:r>
              <a:rPr lang="es-MX" dirty="0"/>
              <a:t>La Economía de la colaboración.</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Los trabajadores potencian el rendimiento al colaborar con iguales más allá de las fronteras de las organizaciones y crear lo que denominamos un “lugar de trabajo wiki”.  Los consumidores se convierten en </a:t>
            </a:r>
            <a:r>
              <a:rPr lang="es-MX" dirty="0" err="1"/>
              <a:t>prosumidores</a:t>
            </a:r>
            <a:r>
              <a:rPr lang="es-MX" dirty="0"/>
              <a:t> al participar en la creación de bienes y servicios en lugar de limitarse a consumir el producto final.</a:t>
            </a:r>
          </a:p>
          <a:p>
            <a:endParaRPr lang="es-419" dirty="0"/>
          </a:p>
          <a:p>
            <a:pPr marL="0" marR="0" indent="0" algn="l" defTabSz="914400" rtl="0" eaLnBrk="1" fontAlgn="auto" latinLnBrk="0" hangingPunct="1">
              <a:lnSpc>
                <a:spcPct val="100000"/>
              </a:lnSpc>
              <a:spcBef>
                <a:spcPts val="0"/>
              </a:spcBef>
              <a:spcAft>
                <a:spcPts val="0"/>
              </a:spcAft>
              <a:buClrTx/>
              <a:buSzTx/>
              <a:buFontTx/>
              <a:buNone/>
              <a:tabLst/>
              <a:defRPr/>
            </a:pPr>
            <a:r>
              <a:rPr lang="es-MX" dirty="0"/>
              <a:t>Cuando se incremente el número de empresas que perciban los beneficios de la colaboración masiva, de esta nueva forma de organización acabará sustituyendo a las estructuras empresariales tradicionales como principal motor de creación de riqueza en la economía.</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Varios de estos casos giran en torno al espectacular desarrollo de fenómenos como MySpace, </a:t>
            </a:r>
            <a:r>
              <a:rPr lang="es-MX" dirty="0" err="1"/>
              <a:t>InnoCentive</a:t>
            </a:r>
            <a:r>
              <a:rPr lang="es-MX" dirty="0"/>
              <a:t>, </a:t>
            </a:r>
            <a:r>
              <a:rPr lang="es-MX" dirty="0" err="1"/>
              <a:t>flickr</a:t>
            </a:r>
            <a:r>
              <a:rPr lang="es-MX" dirty="0"/>
              <a:t>, </a:t>
            </a:r>
            <a:r>
              <a:rPr lang="es-MX" dirty="0" err="1"/>
              <a:t>Second</a:t>
            </a:r>
            <a:r>
              <a:rPr lang="es-MX" dirty="0"/>
              <a:t> </a:t>
            </a:r>
            <a:r>
              <a:rPr lang="es-MX" dirty="0" err="1"/>
              <a:t>Life</a:t>
            </a:r>
            <a:r>
              <a:rPr lang="es-MX" dirty="0"/>
              <a:t>, </a:t>
            </a:r>
            <a:r>
              <a:rPr lang="es-MX" dirty="0" err="1"/>
              <a:t>You</a:t>
            </a:r>
            <a:r>
              <a:rPr lang="es-MX" dirty="0"/>
              <a:t> </a:t>
            </a:r>
            <a:r>
              <a:rPr lang="es-MX" dirty="0" err="1"/>
              <a:t>Tube</a:t>
            </a:r>
            <a:r>
              <a:rPr lang="es-MX" dirty="0"/>
              <a:t> y el Proyecto Genoma Humano.</a:t>
            </a:r>
          </a:p>
          <a:p>
            <a:endParaRPr lang="es-MX" dirty="0"/>
          </a:p>
          <a:p>
            <a:r>
              <a:rPr lang="es-MX" dirty="0"/>
              <a:t>La colaboración masiva acabará sustituyendo a las estructuras empresariales tradicionales como principal motor de creación de riqueza en la economía.</a:t>
            </a:r>
          </a:p>
          <a:p>
            <a:r>
              <a:rPr lang="es-MX" dirty="0"/>
              <a:t>MySpace, </a:t>
            </a:r>
            <a:r>
              <a:rPr lang="es-MX" dirty="0" err="1"/>
              <a:t>InnoCentive</a:t>
            </a:r>
            <a:r>
              <a:rPr lang="es-MX" dirty="0"/>
              <a:t>, </a:t>
            </a:r>
            <a:r>
              <a:rPr lang="es-MX" dirty="0" err="1"/>
              <a:t>flickr</a:t>
            </a:r>
            <a:r>
              <a:rPr lang="es-MX" dirty="0"/>
              <a:t>, </a:t>
            </a:r>
            <a:r>
              <a:rPr lang="es-MX" dirty="0" err="1"/>
              <a:t>Second</a:t>
            </a:r>
            <a:r>
              <a:rPr lang="es-MX" dirty="0"/>
              <a:t> </a:t>
            </a:r>
            <a:r>
              <a:rPr lang="es-MX" dirty="0" err="1"/>
              <a:t>Life</a:t>
            </a:r>
            <a:r>
              <a:rPr lang="es-MX" dirty="0"/>
              <a:t>, </a:t>
            </a:r>
            <a:r>
              <a:rPr lang="es-MX" dirty="0" err="1"/>
              <a:t>You</a:t>
            </a:r>
            <a:r>
              <a:rPr lang="es-MX" dirty="0"/>
              <a:t> </a:t>
            </a:r>
            <a:r>
              <a:rPr lang="es-MX" dirty="0" err="1"/>
              <a:t>Tube</a:t>
            </a:r>
            <a:r>
              <a:rPr lang="es-MX" dirty="0"/>
              <a:t> y el Proyecto Genoma Humano.</a:t>
            </a:r>
          </a:p>
          <a:p>
            <a:endParaRPr lang="es-MX" dirty="0"/>
          </a:p>
        </p:txBody>
      </p:sp>
      <p:sp>
        <p:nvSpPr>
          <p:cNvPr id="4" name="3 Marcador de número de diapositiva"/>
          <p:cNvSpPr>
            <a:spLocks noGrp="1"/>
          </p:cNvSpPr>
          <p:nvPr>
            <p:ph type="sldNum" sz="quarter" idx="10"/>
          </p:nvPr>
        </p:nvSpPr>
        <p:spPr/>
        <p:txBody>
          <a:bodyPr/>
          <a:lstStyle/>
          <a:p>
            <a:fld id="{0237D5F7-3E45-42B5-A482-DEB6F7006118}" type="slidenum">
              <a:rPr lang="es-MX" smtClean="0"/>
              <a:t>25</a:t>
            </a:fld>
            <a:endParaRPr lang="es-MX"/>
          </a:p>
        </p:txBody>
      </p:sp>
    </p:spTree>
    <p:extLst>
      <p:ext uri="{BB962C8B-B14F-4D97-AF65-F5344CB8AC3E}">
        <p14:creationId xmlns:p14="http://schemas.microsoft.com/office/powerpoint/2010/main" val="3514734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FB686EFE-E482-4E11-9171-193BFFF35E01}" type="slidenum">
              <a:rPr lang="en-US"/>
              <a:pPr/>
              <a:t>29</a:t>
            </a:fld>
            <a:endParaRPr lang="en-US"/>
          </a:p>
        </p:txBody>
      </p:sp>
      <p:sp>
        <p:nvSpPr>
          <p:cNvPr id="30723" name="Rectangle 2"/>
          <p:cNvSpPr>
            <a:spLocks noGrp="1" noRot="1" noChangeAspect="1" noChangeArrowheads="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There are thousands of web sites out there that you could consider to be “social media” - web sites where users can set up profiles, connect with each other, and share information.  In fact there are even web sites that let you create your own social network.</a:t>
            </a:r>
          </a:p>
          <a:p>
            <a:pPr eaLnBrk="1" hangingPunct="1"/>
            <a:endParaRPr lang="en-US"/>
          </a:p>
          <a:p>
            <a:pPr eaLnBrk="1" hangingPunct="1"/>
            <a:r>
              <a:rPr lang="en-US"/>
              <a:t>In this presentation today, I am going to focus on three major social networks:  Facebook, Twitter, and YouTube.  I’m focusing on these because:  (a), they are massive, with millions of users, (b) they have a global reach, and (c) they have been adopted by businesses large and small.  These three channels work well and complement each other in many ways. If you only had the resources to get involved in three, these would be the three I would recommend.</a:t>
            </a:r>
          </a:p>
        </p:txBody>
      </p:sp>
    </p:spTree>
    <p:extLst>
      <p:ext uri="{BB962C8B-B14F-4D97-AF65-F5344CB8AC3E}">
        <p14:creationId xmlns:p14="http://schemas.microsoft.com/office/powerpoint/2010/main" val="3286949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a:t>La aparición simultánea de una plataforma global para la colaboración, una generación que ha crecido colaborando y una economía global que posibilita nuevas formas de cooperación económica está creando las condiciones necesarias para la gestación de una tormenta perfecta que provocará cambios profundos en la estrategia y la arquitectura de las empresas.</a:t>
            </a:r>
          </a:p>
          <a:p>
            <a:endParaRPr lang="es-MX" dirty="0"/>
          </a:p>
        </p:txBody>
      </p:sp>
      <p:sp>
        <p:nvSpPr>
          <p:cNvPr id="4" name="3 Marcador de número de diapositiva"/>
          <p:cNvSpPr>
            <a:spLocks noGrp="1"/>
          </p:cNvSpPr>
          <p:nvPr>
            <p:ph type="sldNum" sz="quarter" idx="10"/>
          </p:nvPr>
        </p:nvSpPr>
        <p:spPr/>
        <p:txBody>
          <a:bodyPr/>
          <a:lstStyle/>
          <a:p>
            <a:fld id="{0237D5F7-3E45-42B5-A482-DEB6F7006118}" type="slidenum">
              <a:rPr lang="es-MX" smtClean="0"/>
              <a:t>30</a:t>
            </a:fld>
            <a:endParaRPr lang="es-MX"/>
          </a:p>
        </p:txBody>
      </p:sp>
    </p:spTree>
    <p:extLst>
      <p:ext uri="{BB962C8B-B14F-4D97-AF65-F5344CB8AC3E}">
        <p14:creationId xmlns:p14="http://schemas.microsoft.com/office/powerpoint/2010/main" val="1283443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2BDF7AAE-4507-46BB-B773-FC2631C54091}" type="datetimeFigureOut">
              <a:rPr lang="es-MX" smtClean="0"/>
              <a:t>31/03/2025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126493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BDF7AAE-4507-46BB-B773-FC2631C54091}" type="datetimeFigureOut">
              <a:rPr lang="es-MX" smtClean="0"/>
              <a:t>31/03/2025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3970910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2BDF7AAE-4507-46BB-B773-FC2631C54091}" type="datetimeFigureOut">
              <a:rPr lang="es-MX" smtClean="0"/>
              <a:t>31/03/2025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1625852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2BDF7AAE-4507-46BB-B773-FC2631C54091}" type="datetimeFigureOut">
              <a:rPr lang="es-MX" smtClean="0"/>
              <a:t>31/03/2025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55030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2BDF7AAE-4507-46BB-B773-FC2631C54091}" type="datetimeFigureOut">
              <a:rPr lang="es-MX" smtClean="0"/>
              <a:t>31/03/2025</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3938887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2BDF7AAE-4507-46BB-B773-FC2631C54091}" type="datetimeFigureOut">
              <a:rPr lang="es-MX" smtClean="0"/>
              <a:t>31/03/2025</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3294592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BDF7AAE-4507-46BB-B773-FC2631C54091}" type="datetimeFigureOut">
              <a:rPr lang="es-MX" smtClean="0"/>
              <a:t>31/03/2025</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2134374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BDF7AAE-4507-46BB-B773-FC2631C54091}" type="datetimeFigureOut">
              <a:rPr lang="es-MX" smtClean="0"/>
              <a:t>31/03/2025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587053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BDF7AAE-4507-46BB-B773-FC2631C54091}" type="datetimeFigureOut">
              <a:rPr lang="es-MX" smtClean="0"/>
              <a:t>31/03/2025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2395845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BDF7AAE-4507-46BB-B773-FC2631C54091}" type="datetimeFigureOut">
              <a:rPr lang="es-MX" smtClean="0"/>
              <a:t>31/03/2025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195983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BDF7AAE-4507-46BB-B773-FC2631C54091}" type="datetimeFigureOut">
              <a:rPr lang="es-MX" smtClean="0"/>
              <a:t>31/03/2025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CC972847-6986-48B6-9B5E-D55B4A0A6767}" type="slidenum">
              <a:rPr lang="es-MX" smtClean="0"/>
              <a:t>‹Nº›</a:t>
            </a:fld>
            <a:endParaRPr lang="es-MX"/>
          </a:p>
        </p:txBody>
      </p:sp>
    </p:spTree>
    <p:extLst>
      <p:ext uri="{BB962C8B-B14F-4D97-AF65-F5344CB8AC3E}">
        <p14:creationId xmlns:p14="http://schemas.microsoft.com/office/powerpoint/2010/main" val="3838551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ido 2">
    <p:spTree>
      <p:nvGrpSpPr>
        <p:cNvPr id="1" name=""/>
        <p:cNvGrpSpPr/>
        <p:nvPr/>
      </p:nvGrpSpPr>
      <p:grpSpPr>
        <a:xfrm>
          <a:off x="0" y="0"/>
          <a:ext cx="0" cy="0"/>
          <a:chOff x="0" y="0"/>
          <a:chExt cx="0" cy="0"/>
        </a:xfrm>
      </p:grpSpPr>
      <p:grpSp>
        <p:nvGrpSpPr>
          <p:cNvPr id="6" name="Agrupar 5"/>
          <p:cNvGrpSpPr/>
          <p:nvPr userDrawn="1"/>
        </p:nvGrpSpPr>
        <p:grpSpPr>
          <a:xfrm>
            <a:off x="12120290" y="0"/>
            <a:ext cx="71711" cy="6858000"/>
            <a:chOff x="1814962" y="0"/>
            <a:chExt cx="307068" cy="6858000"/>
          </a:xfrm>
        </p:grpSpPr>
        <p:sp>
          <p:nvSpPr>
            <p:cNvPr id="7" name="Rectangle 5"/>
            <p:cNvSpPr/>
            <p:nvPr/>
          </p:nvSpPr>
          <p:spPr>
            <a:xfrm rot="16200000">
              <a:off x="1111246" y="5847216"/>
              <a:ext cx="1714500" cy="307068"/>
            </a:xfrm>
            <a:prstGeom prst="rect">
              <a:avLst/>
            </a:prstGeom>
            <a:solidFill>
              <a:srgbClr val="006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6"/>
            <p:cNvSpPr/>
            <p:nvPr/>
          </p:nvSpPr>
          <p:spPr>
            <a:xfrm rot="16200000">
              <a:off x="1111246" y="4132716"/>
              <a:ext cx="1714500" cy="307068"/>
            </a:xfrm>
            <a:prstGeom prst="rect">
              <a:avLst/>
            </a:prstGeom>
            <a:solidFill>
              <a:srgbClr val="FA0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7"/>
            <p:cNvSpPr/>
            <p:nvPr/>
          </p:nvSpPr>
          <p:spPr>
            <a:xfrm rot="16200000">
              <a:off x="1111246" y="2418216"/>
              <a:ext cx="1714500" cy="307068"/>
            </a:xfrm>
            <a:prstGeom prst="rect">
              <a:avLst/>
            </a:prstGeom>
            <a:solidFill>
              <a:srgbClr val="F7B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8"/>
            <p:cNvSpPr/>
            <p:nvPr/>
          </p:nvSpPr>
          <p:spPr>
            <a:xfrm rot="16200000">
              <a:off x="1111246" y="703716"/>
              <a:ext cx="1714500" cy="307068"/>
            </a:xfrm>
            <a:prstGeom prst="rect">
              <a:avLst/>
            </a:prstGeom>
            <a:solidFill>
              <a:srgbClr val="3F9E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1" name="Rectángulo 10"/>
          <p:cNvSpPr/>
          <p:nvPr userDrawn="1"/>
        </p:nvSpPr>
        <p:spPr>
          <a:xfrm>
            <a:off x="1" y="1212"/>
            <a:ext cx="1509161" cy="68567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
        <p:nvSpPr>
          <p:cNvPr id="12" name="Título 1"/>
          <p:cNvSpPr>
            <a:spLocks noGrp="1"/>
          </p:cNvSpPr>
          <p:nvPr>
            <p:ph type="title"/>
          </p:nvPr>
        </p:nvSpPr>
        <p:spPr>
          <a:xfrm rot="16200000">
            <a:off x="-2582621" y="2766218"/>
            <a:ext cx="6858001" cy="1325563"/>
          </a:xfrm>
        </p:spPr>
        <p:txBody>
          <a:bodyPr>
            <a:normAutofit/>
          </a:bodyPr>
          <a:lstStyle>
            <a:lvl1pPr>
              <a:defRPr sz="2850" b="1">
                <a:solidFill>
                  <a:srgbClr val="FFC000"/>
                </a:solidFill>
                <a:latin typeface="Exo" charset="0"/>
                <a:ea typeface="Exo" charset="0"/>
                <a:cs typeface="Exo" charset="0"/>
              </a:defRPr>
            </a:lvl1pPr>
          </a:lstStyle>
          <a:p>
            <a:r>
              <a:rPr lang="es-ES" dirty="0"/>
              <a:t>Clic para editar título</a:t>
            </a:r>
            <a:endParaRPr lang="es-ES_tradnl" dirty="0"/>
          </a:p>
        </p:txBody>
      </p:sp>
      <p:sp>
        <p:nvSpPr>
          <p:cNvPr id="13" name="Marcador de contenido 2"/>
          <p:cNvSpPr>
            <a:spLocks noGrp="1"/>
          </p:cNvSpPr>
          <p:nvPr>
            <p:ph idx="1"/>
          </p:nvPr>
        </p:nvSpPr>
        <p:spPr>
          <a:xfrm>
            <a:off x="1920766" y="396082"/>
            <a:ext cx="9745719" cy="6057270"/>
          </a:xfrm>
        </p:spPr>
        <p:txBody>
          <a:bodyPr>
            <a:normAutofit/>
          </a:bodyPr>
          <a:lstStyle>
            <a:lvl1pPr>
              <a:defRPr sz="1275" b="0" i="0">
                <a:solidFill>
                  <a:schemeClr val="tx1">
                    <a:lumMod val="50000"/>
                    <a:lumOff val="50000"/>
                  </a:schemeClr>
                </a:solidFill>
                <a:latin typeface="News Gothic MT" charset="0"/>
                <a:ea typeface="News Gothic MT" charset="0"/>
                <a:cs typeface="News Gothic MT" charset="0"/>
              </a:defRPr>
            </a:lvl1pPr>
            <a:lvl2pPr>
              <a:defRPr sz="1275" b="0" i="0">
                <a:solidFill>
                  <a:schemeClr val="tx1">
                    <a:lumMod val="50000"/>
                    <a:lumOff val="50000"/>
                  </a:schemeClr>
                </a:solidFill>
                <a:latin typeface="News Gothic MT" charset="0"/>
                <a:ea typeface="News Gothic MT" charset="0"/>
                <a:cs typeface="News Gothic MT" charset="0"/>
              </a:defRPr>
            </a:lvl2pPr>
            <a:lvl3pPr>
              <a:defRPr sz="1275" b="0" i="0">
                <a:solidFill>
                  <a:schemeClr val="tx1">
                    <a:lumMod val="50000"/>
                    <a:lumOff val="50000"/>
                  </a:schemeClr>
                </a:solidFill>
                <a:latin typeface="News Gothic MT" charset="0"/>
                <a:ea typeface="News Gothic MT" charset="0"/>
                <a:cs typeface="News Gothic MT" charset="0"/>
              </a:defRPr>
            </a:lvl3pPr>
            <a:lvl4pPr>
              <a:defRPr sz="1275" b="0" i="0">
                <a:solidFill>
                  <a:schemeClr val="tx1">
                    <a:lumMod val="50000"/>
                    <a:lumOff val="50000"/>
                  </a:schemeClr>
                </a:solidFill>
                <a:latin typeface="News Gothic MT" charset="0"/>
                <a:ea typeface="News Gothic MT" charset="0"/>
                <a:cs typeface="News Gothic MT" charset="0"/>
              </a:defRPr>
            </a:lvl4pPr>
            <a:lvl5pPr>
              <a:defRPr sz="1275" b="0" i="0">
                <a:solidFill>
                  <a:schemeClr val="tx1">
                    <a:lumMod val="50000"/>
                    <a:lumOff val="50000"/>
                  </a:schemeClr>
                </a:solidFill>
                <a:latin typeface="News Gothic MT" charset="0"/>
                <a:ea typeface="News Gothic MT" charset="0"/>
                <a:cs typeface="News Gothic MT" charset="0"/>
              </a:defRPr>
            </a:lvl5pPr>
          </a:lstStyle>
          <a:p>
            <a:pPr lvl="0"/>
            <a:r>
              <a:rPr lang="es-ES"/>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S_tradnl" dirty="0"/>
          </a:p>
        </p:txBody>
      </p:sp>
    </p:spTree>
    <p:extLst>
      <p:ext uri="{BB962C8B-B14F-4D97-AF65-F5344CB8AC3E}">
        <p14:creationId xmlns:p14="http://schemas.microsoft.com/office/powerpoint/2010/main" val="3741928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137160" rIns="137160" bIns="137160" anchor="t">
            <a:noAutofit/>
          </a:bodyPr>
          <a:lstStyle>
            <a:lvl1pPr>
              <a:defRPr/>
            </a:lvl1pPr>
          </a:lstStyle>
          <a:p>
            <a:r>
              <a:rPr lang="en-US"/>
              <a:t>Click to edit Master title style</a:t>
            </a:r>
          </a:p>
        </p:txBody>
      </p:sp>
      <p:sp>
        <p:nvSpPr>
          <p:cNvPr id="16" name="Text Placeholder 15"/>
          <p:cNvSpPr>
            <a:spLocks noGrp="1"/>
          </p:cNvSpPr>
          <p:nvPr>
            <p:ph type="body" sz="quarter" idx="14"/>
          </p:nvPr>
        </p:nvSpPr>
        <p:spPr>
          <a:xfrm>
            <a:off x="228600" y="1600200"/>
            <a:ext cx="11812548" cy="4577051"/>
          </a:xfrm>
        </p:spPr>
        <p:txBody>
          <a:bodyPr lIns="137160" rIns="137160" bIns="13716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Slide Number Placeholder 18"/>
          <p:cNvSpPr>
            <a:spLocks noGrp="1"/>
          </p:cNvSpPr>
          <p:nvPr>
            <p:ph type="sldNum" sz="quarter" idx="15"/>
          </p:nvPr>
        </p:nvSpPr>
        <p:spPr/>
        <p:txBody>
          <a:bodyPr/>
          <a:lstStyle/>
          <a:p>
            <a:fld id="{FAADACFB-7C71-4E89-89D2-7BBA40B7BFA9}" type="slidenum">
              <a:rPr lang="en-US" smtClean="0">
                <a:solidFill>
                  <a:srgbClr val="505050"/>
                </a:solidFill>
              </a:rPr>
              <a:pPr/>
              <a:t>‹Nº›</a:t>
            </a:fld>
            <a:endParaRPr lang="en-US">
              <a:solidFill>
                <a:srgbClr val="505050"/>
              </a:solidFill>
            </a:endParaRPr>
          </a:p>
        </p:txBody>
      </p:sp>
      <p:sp>
        <p:nvSpPr>
          <p:cNvPr id="20" name="Footer Placeholder 19"/>
          <p:cNvSpPr>
            <a:spLocks noGrp="1"/>
          </p:cNvSpPr>
          <p:nvPr>
            <p:ph type="ftr" sz="quarter" idx="16"/>
          </p:nvPr>
        </p:nvSpPr>
        <p:spPr>
          <a:xfrm>
            <a:off x="228601" y="6553200"/>
            <a:ext cx="11201400" cy="304801"/>
          </a:xfrm>
        </p:spPr>
        <p:txBody>
          <a:bodyPr/>
          <a:lstStyle/>
          <a:p>
            <a:endParaRPr lang="en-US">
              <a:solidFill>
                <a:srgbClr val="505050"/>
              </a:solidFill>
            </a:endParaRPr>
          </a:p>
        </p:txBody>
      </p:sp>
    </p:spTree>
    <p:extLst>
      <p:ext uri="{BB962C8B-B14F-4D97-AF65-F5344CB8AC3E}">
        <p14:creationId xmlns:p14="http://schemas.microsoft.com/office/powerpoint/2010/main" val="186710477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DF7AAE-4507-46BB-B773-FC2631C54091}" type="datetimeFigureOut">
              <a:rPr lang="es-MX" smtClean="0"/>
              <a:t>31/03/2025</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972847-6986-48B6-9B5E-D55B4A0A6767}" type="slidenum">
              <a:rPr lang="es-MX" smtClean="0"/>
              <a:t>‹Nº›</a:t>
            </a:fld>
            <a:endParaRPr lang="es-MX"/>
          </a:p>
        </p:txBody>
      </p:sp>
    </p:spTree>
    <p:extLst>
      <p:ext uri="{BB962C8B-B14F-4D97-AF65-F5344CB8AC3E}">
        <p14:creationId xmlns:p14="http://schemas.microsoft.com/office/powerpoint/2010/main" val="15229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monografias.com/trabajos4/costos/costos.shtml" TargetMode="External"/><Relationship Id="rId2" Type="http://schemas.openxmlformats.org/officeDocument/2006/relationships/hyperlink" Target="http://www.monografias.com/trabajos11/conge/conge.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monografias.com/trabajos7/sisinf/sisinf.shtml" TargetMode="External"/><Relationship Id="rId2" Type="http://schemas.openxmlformats.org/officeDocument/2006/relationships/hyperlink" Target="http://www.monografias.com/trabajos11/henrym/henrym.shtml" TargetMode="External"/><Relationship Id="rId1" Type="http://schemas.openxmlformats.org/officeDocument/2006/relationships/slideLayout" Target="../slideLayouts/slideLayout2.xml"/><Relationship Id="rId5" Type="http://schemas.openxmlformats.org/officeDocument/2006/relationships/hyperlink" Target="http://www.monografias.com/trabajos11/fuper/fuper.shtml" TargetMode="External"/><Relationship Id="rId4" Type="http://schemas.openxmlformats.org/officeDocument/2006/relationships/hyperlink" Target="http://www.monografias.com/trabajos7/tain/tain.s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chart" Target="../charts/chart1.xml"/><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s://www.wired.com/insights/2013/10/conversation-and-collaboration-the-next-generation-of-working-practices/"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gif"/><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jpeg"/></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logligrafo.com/wordpress/wp-content/uploads/2014/11/TECNOLOG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0" y="10160"/>
            <a:ext cx="12192000"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atin typeface="Eras Medium ITC" panose="020B0602030504020804" pitchFamily="34" charset="0"/>
            </a:endParaRPr>
          </a:p>
        </p:txBody>
      </p:sp>
      <p:sp>
        <p:nvSpPr>
          <p:cNvPr id="2" name="Título 1"/>
          <p:cNvSpPr>
            <a:spLocks noGrp="1"/>
          </p:cNvSpPr>
          <p:nvPr>
            <p:ph type="ctrTitle"/>
          </p:nvPr>
        </p:nvSpPr>
        <p:spPr>
          <a:xfrm>
            <a:off x="731520" y="2525615"/>
            <a:ext cx="10728959" cy="1297280"/>
          </a:xfrm>
        </p:spPr>
        <p:txBody>
          <a:bodyPr>
            <a:noAutofit/>
          </a:bodyPr>
          <a:lstStyle/>
          <a:p>
            <a:r>
              <a:rPr lang="es-419" sz="5400" b="1" dirty="0">
                <a:solidFill>
                  <a:schemeClr val="bg1"/>
                </a:solidFill>
                <a:latin typeface="Eras Medium ITC" panose="020B0602030504020804" pitchFamily="34" charset="0"/>
              </a:rPr>
              <a:t>Innovación para las Empresas del Futuro</a:t>
            </a:r>
            <a:endParaRPr lang="es-MX" sz="5400" b="1" dirty="0">
              <a:solidFill>
                <a:schemeClr val="bg1"/>
              </a:solidFill>
              <a:latin typeface="Eras Medium ITC" panose="020B0602030504020804" pitchFamily="34" charset="0"/>
            </a:endParaRPr>
          </a:p>
        </p:txBody>
      </p:sp>
      <p:sp>
        <p:nvSpPr>
          <p:cNvPr id="3" name="Subtítulo 2"/>
          <p:cNvSpPr>
            <a:spLocks noGrp="1"/>
          </p:cNvSpPr>
          <p:nvPr>
            <p:ph type="subTitle" idx="1"/>
          </p:nvPr>
        </p:nvSpPr>
        <p:spPr>
          <a:xfrm>
            <a:off x="1397390" y="4814668"/>
            <a:ext cx="9144000" cy="1051559"/>
          </a:xfrm>
        </p:spPr>
        <p:txBody>
          <a:bodyPr>
            <a:normAutofit/>
          </a:bodyPr>
          <a:lstStyle/>
          <a:p>
            <a:r>
              <a:rPr lang="es-419" sz="2800" b="1" dirty="0">
                <a:solidFill>
                  <a:srgbClr val="FFFF00"/>
                </a:solidFill>
                <a:latin typeface="Eras Medium ITC" panose="020B0602030504020804" pitchFamily="34" charset="0"/>
              </a:rPr>
              <a:t>José Medina Mora Icaza</a:t>
            </a:r>
          </a:p>
          <a:p>
            <a:r>
              <a:rPr lang="es-419" sz="2800" dirty="0">
                <a:solidFill>
                  <a:schemeClr val="bg1"/>
                </a:solidFill>
                <a:latin typeface="Eras Medium ITC" panose="020B0602030504020804" pitchFamily="34" charset="0"/>
              </a:rPr>
              <a:t>Presidente Coparmex 2021 - 2024</a:t>
            </a:r>
            <a:endParaRPr lang="es-MX" sz="2800" dirty="0">
              <a:solidFill>
                <a:schemeClr val="bg1"/>
              </a:solidFill>
              <a:latin typeface="Eras Medium ITC" panose="020B0602030504020804" pitchFamily="34" charset="0"/>
            </a:endParaRPr>
          </a:p>
        </p:txBody>
      </p:sp>
    </p:spTree>
    <p:extLst>
      <p:ext uri="{BB962C8B-B14F-4D97-AF65-F5344CB8AC3E}">
        <p14:creationId xmlns:p14="http://schemas.microsoft.com/office/powerpoint/2010/main" val="334844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81200" y="3068961"/>
            <a:ext cx="8229600" cy="3057203"/>
          </a:xfrm>
        </p:spPr>
        <p:txBody>
          <a:bodyPr>
            <a:normAutofit/>
          </a:bodyPr>
          <a:lstStyle/>
          <a:p>
            <a:r>
              <a:rPr lang="es-MX" b="1" dirty="0"/>
              <a:t>Innovar es crear o modificar un producto e introducirlo en el mercado</a:t>
            </a:r>
            <a:endParaRPr lang="es-MX" dirty="0"/>
          </a:p>
          <a:p>
            <a:r>
              <a:rPr lang="es-MX" i="1" dirty="0"/>
              <a:t>"La competitividad de una nación depende de la </a:t>
            </a:r>
            <a:r>
              <a:rPr lang="es-MX" b="1" i="1" dirty="0"/>
              <a:t>capacidad de </a:t>
            </a:r>
            <a:r>
              <a:rPr lang="es-MX" i="1" dirty="0"/>
              <a:t>su industria para </a:t>
            </a:r>
            <a:r>
              <a:rPr lang="es-MX" b="1" i="1" dirty="0"/>
              <a:t>innovar</a:t>
            </a:r>
            <a:r>
              <a:rPr lang="es-MX" i="1" dirty="0"/>
              <a:t> y mejorar. </a:t>
            </a:r>
          </a:p>
          <a:p>
            <a:r>
              <a:rPr lang="es-MX" i="1" dirty="0"/>
              <a:t>Las empresas consiguen </a:t>
            </a:r>
            <a:r>
              <a:rPr lang="es-MX" b="1" i="1" dirty="0"/>
              <a:t>ventajas competitivas </a:t>
            </a:r>
            <a:r>
              <a:rPr lang="es-MX" i="1" dirty="0"/>
              <a:t>si consiguen innovar</a:t>
            </a:r>
            <a:r>
              <a:rPr lang="es-MX" dirty="0"/>
              <a:t>“ (Michael </a:t>
            </a:r>
            <a:r>
              <a:rPr lang="es-MX" dirty="0" err="1"/>
              <a:t>Porter</a:t>
            </a:r>
            <a:r>
              <a:rPr lang="es-MX" dirty="0"/>
              <a:t>)</a:t>
            </a:r>
          </a:p>
          <a:p>
            <a:endParaRPr lang="es-MX" dirty="0"/>
          </a:p>
        </p:txBody>
      </p:sp>
      <p:pic>
        <p:nvPicPr>
          <p:cNvPr id="4" name="Picture 5" descr="innovacion2"/>
          <p:cNvPicPr>
            <a:picLocks noChangeAspect="1" noChangeArrowheads="1"/>
          </p:cNvPicPr>
          <p:nvPr/>
        </p:nvPicPr>
        <p:blipFill>
          <a:blip r:embed="rId2" cstate="print"/>
          <a:srcRect/>
          <a:stretch>
            <a:fillRect/>
          </a:stretch>
        </p:blipFill>
        <p:spPr bwMode="auto">
          <a:xfrm>
            <a:off x="3935761" y="1052737"/>
            <a:ext cx="3724275" cy="1952625"/>
          </a:xfrm>
          <a:prstGeom prst="rect">
            <a:avLst/>
          </a:prstGeom>
          <a:noFill/>
        </p:spPr>
      </p:pic>
    </p:spTree>
    <p:extLst>
      <p:ext uri="{BB962C8B-B14F-4D97-AF65-F5344CB8AC3E}">
        <p14:creationId xmlns:p14="http://schemas.microsoft.com/office/powerpoint/2010/main" val="376572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91544" y="188640"/>
            <a:ext cx="8229600" cy="1143000"/>
          </a:xfrm>
        </p:spPr>
        <p:txBody>
          <a:bodyPr/>
          <a:lstStyle/>
          <a:p>
            <a:r>
              <a:rPr lang="es-MX" dirty="0"/>
              <a:t>Pregunta 1</a:t>
            </a:r>
          </a:p>
        </p:txBody>
      </p:sp>
      <p:sp>
        <p:nvSpPr>
          <p:cNvPr id="3" name="2 Marcador de contenido"/>
          <p:cNvSpPr>
            <a:spLocks noGrp="1"/>
          </p:cNvSpPr>
          <p:nvPr>
            <p:ph idx="1"/>
          </p:nvPr>
        </p:nvSpPr>
        <p:spPr/>
        <p:txBody>
          <a:bodyPr>
            <a:normAutofit/>
          </a:bodyPr>
          <a:lstStyle/>
          <a:p>
            <a:pPr lvl="0"/>
            <a:endParaRPr lang="es-MX" dirty="0"/>
          </a:p>
          <a:p>
            <a:pPr lvl="0"/>
            <a:r>
              <a:rPr lang="es-MX" dirty="0"/>
              <a:t>¿Por qué una empresa debe apostarle a la innovación? </a:t>
            </a:r>
            <a:endParaRPr lang="es-MX" sz="1800" dirty="0"/>
          </a:p>
          <a:p>
            <a:pPr lvl="1"/>
            <a:r>
              <a:rPr lang="es-MX" dirty="0"/>
              <a:t>Porque es una estrategia de supervivencia</a:t>
            </a:r>
            <a:endParaRPr lang="es-MX" sz="1600" dirty="0"/>
          </a:p>
          <a:p>
            <a:endParaRPr lang="es-MX" dirty="0"/>
          </a:p>
        </p:txBody>
      </p:sp>
    </p:spTree>
    <p:extLst>
      <p:ext uri="{BB962C8B-B14F-4D97-AF65-F5344CB8AC3E}">
        <p14:creationId xmlns:p14="http://schemas.microsoft.com/office/powerpoint/2010/main" val="106877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ox(i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bwMode="auto">
          <a:xfrm>
            <a:off x="2639616" y="1196752"/>
            <a:ext cx="7488832" cy="735360"/>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r>
              <a:rPr lang="es-MX" sz="3200"/>
              <a:t>El Problema Empresarial</a:t>
            </a:r>
            <a:endParaRPr lang="es-ES" sz="3200"/>
          </a:p>
        </p:txBody>
      </p:sp>
      <p:sp>
        <p:nvSpPr>
          <p:cNvPr id="9219" name="Rectangle 3"/>
          <p:cNvSpPr>
            <a:spLocks noGrp="1" noChangeArrowheads="1"/>
          </p:cNvSpPr>
          <p:nvPr>
            <p:ph type="subTitle" idx="1"/>
          </p:nvPr>
        </p:nvSpPr>
        <p:spPr bwMode="auto">
          <a:xfrm>
            <a:off x="2639616" y="1981200"/>
            <a:ext cx="7494984" cy="3824064"/>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r>
              <a:rPr lang="es-MX" sz="2800" dirty="0"/>
              <a:t>“Nos estamos enfrentando a un sinnúmero de nuevos competidores.</a:t>
            </a:r>
          </a:p>
          <a:p>
            <a:r>
              <a:rPr lang="es-MX" sz="2800" dirty="0"/>
              <a:t>Los clientes nos están presionando, </a:t>
            </a:r>
          </a:p>
          <a:p>
            <a:r>
              <a:rPr lang="es-MX" sz="2800" dirty="0"/>
              <a:t>los distribuidores se multiplican, </a:t>
            </a:r>
          </a:p>
          <a:p>
            <a:r>
              <a:rPr lang="es-MX" sz="2800" dirty="0"/>
              <a:t>los márgenes se reducen y </a:t>
            </a:r>
          </a:p>
          <a:p>
            <a:r>
              <a:rPr lang="es-MX" sz="2800" dirty="0"/>
              <a:t>nuestros productos se están convirtiendo en artículos genéricos”</a:t>
            </a:r>
          </a:p>
          <a:p>
            <a:r>
              <a:rPr lang="es-MX" sz="2800" dirty="0"/>
              <a:t>¿Cómo podemos hacernos más innovadores?</a:t>
            </a:r>
            <a:endParaRPr lang="es-ES" sz="2800" dirty="0"/>
          </a:p>
        </p:txBody>
      </p:sp>
    </p:spTree>
    <p:extLst>
      <p:ext uri="{BB962C8B-B14F-4D97-AF65-F5344CB8AC3E}">
        <p14:creationId xmlns:p14="http://schemas.microsoft.com/office/powerpoint/2010/main" val="3255534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3581400" y="1219200"/>
            <a:ext cx="6629400" cy="4514056"/>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r>
              <a:rPr lang="es-MX" sz="3200" dirty="0"/>
              <a:t>“Las estrategias ganadoras no son aquellas que tratan de hacer mejor a una empresa, sino </a:t>
            </a:r>
            <a:r>
              <a:rPr lang="es-MX" sz="3200" b="1" dirty="0"/>
              <a:t>diferente</a:t>
            </a:r>
            <a:r>
              <a:rPr lang="es-MX" sz="3200" dirty="0"/>
              <a:t>.</a:t>
            </a:r>
            <a:br>
              <a:rPr lang="es-MX" sz="3200" dirty="0"/>
            </a:br>
            <a:br>
              <a:rPr lang="es-MX" sz="3200" dirty="0"/>
            </a:br>
            <a:endParaRPr lang="es-ES" sz="3200" dirty="0"/>
          </a:p>
        </p:txBody>
      </p:sp>
      <p:pic>
        <p:nvPicPr>
          <p:cNvPr id="4098" name="Picture 2" descr="C:\Users\jmedina\AppData\Local\Microsoft\Windows\Temporary Internet Files\Content.Outlook\BOBF923V\IMG00075-20101008-1401.jpg"/>
          <p:cNvPicPr>
            <a:picLocks noChangeAspect="1" noChangeArrowheads="1"/>
          </p:cNvPicPr>
          <p:nvPr/>
        </p:nvPicPr>
        <p:blipFill>
          <a:blip r:embed="rId2" cstate="print"/>
          <a:srcRect/>
          <a:stretch>
            <a:fillRect/>
          </a:stretch>
        </p:blipFill>
        <p:spPr bwMode="auto">
          <a:xfrm>
            <a:off x="4871864" y="2780928"/>
            <a:ext cx="3947930" cy="2960948"/>
          </a:xfrm>
          <a:prstGeom prst="rect">
            <a:avLst/>
          </a:prstGeom>
          <a:noFill/>
        </p:spPr>
      </p:pic>
    </p:spTree>
    <p:extLst>
      <p:ext uri="{BB962C8B-B14F-4D97-AF65-F5344CB8AC3E}">
        <p14:creationId xmlns:p14="http://schemas.microsoft.com/office/powerpoint/2010/main" val="3615888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bwMode="auto">
          <a:xfrm>
            <a:off x="3647728" y="1196752"/>
            <a:ext cx="6477000" cy="718592"/>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r>
              <a:rPr lang="es-MX" sz="3200"/>
              <a:t>¿Qué es innovar en el Sector?</a:t>
            </a:r>
            <a:endParaRPr lang="es-ES" sz="3200"/>
          </a:p>
        </p:txBody>
      </p:sp>
      <p:sp>
        <p:nvSpPr>
          <p:cNvPr id="3075" name="Rectangle 3"/>
          <p:cNvSpPr>
            <a:spLocks noGrp="1" noChangeArrowheads="1"/>
          </p:cNvSpPr>
          <p:nvPr>
            <p:ph type="subTitle" idx="1"/>
          </p:nvPr>
        </p:nvSpPr>
        <p:spPr bwMode="auto">
          <a:xfrm>
            <a:off x="3733800" y="2362200"/>
            <a:ext cx="6400800" cy="3124200"/>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r>
              <a:rPr lang="es-MX" dirty="0">
                <a:solidFill>
                  <a:schemeClr val="tx1"/>
                </a:solidFill>
              </a:rPr>
              <a:t>“</a:t>
            </a:r>
            <a:r>
              <a:rPr lang="es-MX" sz="2800" dirty="0"/>
              <a:t>La aplicación por la industria de una nueva invención que origina beneficios extra en el sector en que aparece y obliga a los demás empresarios a adaptarla o mejorarla a fin de no perder su mercado”</a:t>
            </a:r>
            <a:endParaRPr lang="es-ES" sz="2800" dirty="0"/>
          </a:p>
        </p:txBody>
      </p:sp>
    </p:spTree>
    <p:extLst>
      <p:ext uri="{BB962C8B-B14F-4D97-AF65-F5344CB8AC3E}">
        <p14:creationId xmlns:p14="http://schemas.microsoft.com/office/powerpoint/2010/main" val="2677184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bwMode="auto">
          <a:xfrm>
            <a:off x="3647728" y="1124744"/>
            <a:ext cx="6324600" cy="726976"/>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r>
              <a:rPr lang="es-MX" sz="3200" dirty="0"/>
              <a:t>Para perdurar como Empresa</a:t>
            </a:r>
            <a:endParaRPr lang="es-ES" sz="3200" dirty="0"/>
          </a:p>
        </p:txBody>
      </p:sp>
      <p:sp>
        <p:nvSpPr>
          <p:cNvPr id="8195" name="Rectangle 3"/>
          <p:cNvSpPr>
            <a:spLocks noGrp="1" noChangeArrowheads="1"/>
          </p:cNvSpPr>
          <p:nvPr>
            <p:ph type="subTitle" idx="1"/>
          </p:nvPr>
        </p:nvSpPr>
        <p:spPr bwMode="auto">
          <a:xfrm>
            <a:off x="3657600" y="2362200"/>
            <a:ext cx="7010400" cy="3227040"/>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r>
              <a:rPr lang="es-MX" sz="2800" dirty="0"/>
              <a:t>“Es necesario que se conozca que todos los productos, servicios, mercados, canales de distribución, procesos, tecnologías existentes tienen una vida limitada (usualmente corta)”</a:t>
            </a:r>
          </a:p>
          <a:p>
            <a:endParaRPr lang="es-MX" sz="2800" dirty="0"/>
          </a:p>
          <a:p>
            <a:r>
              <a:rPr lang="es-MX" sz="2800" dirty="0"/>
              <a:t>Peter </a:t>
            </a:r>
            <a:r>
              <a:rPr lang="es-MX" sz="2800" dirty="0" err="1"/>
              <a:t>Drucker</a:t>
            </a:r>
            <a:endParaRPr lang="es-ES" sz="2800" dirty="0"/>
          </a:p>
        </p:txBody>
      </p:sp>
    </p:spTree>
    <p:extLst>
      <p:ext uri="{BB962C8B-B14F-4D97-AF65-F5344CB8AC3E}">
        <p14:creationId xmlns:p14="http://schemas.microsoft.com/office/powerpoint/2010/main" val="3864953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subTitle" idx="1"/>
          </p:nvPr>
        </p:nvSpPr>
        <p:spPr bwMode="auto">
          <a:xfrm>
            <a:off x="1524000" y="249585"/>
            <a:ext cx="6400800" cy="4267200"/>
          </a:xfrm>
          <a:solidFill>
            <a:srgbClr val="FFFFFF"/>
          </a:solidFill>
          <a:ln>
            <a:solidFill>
              <a:srgbClr val="000000"/>
            </a:solidFill>
            <a:miter lim="800000"/>
            <a:headEnd/>
            <a:tailEnd/>
          </a:ln>
        </p:spPr>
        <p:txBody>
          <a:bodyPr vert="horz" wrap="square" lIns="91440" tIns="45720" rIns="91440" bIns="45720" numCol="1" rtlCol="0" anchor="t" anchorCtr="0" compatLnSpc="1">
            <a:prstTxWarp prst="textNoShape">
              <a:avLst/>
            </a:prstTxWarp>
            <a:normAutofit/>
          </a:bodyPr>
          <a:lstStyle/>
          <a:p>
            <a:pPr algn="l"/>
            <a:r>
              <a:rPr lang="es-MX" dirty="0">
                <a:solidFill>
                  <a:schemeClr val="tx1"/>
                </a:solidFill>
              </a:rPr>
              <a:t>“No se puede mirar al futuro como una continuación del pasado... Porque el futuro va a ser diferente.</a:t>
            </a:r>
          </a:p>
          <a:p>
            <a:pPr algn="l"/>
            <a:endParaRPr lang="es-MX" dirty="0">
              <a:solidFill>
                <a:schemeClr val="tx1"/>
              </a:solidFill>
            </a:endParaRPr>
          </a:p>
          <a:p>
            <a:pPr algn="l"/>
            <a:r>
              <a:rPr lang="es-MX" dirty="0">
                <a:solidFill>
                  <a:schemeClr val="tx1"/>
                </a:solidFill>
              </a:rPr>
              <a:t>Tenemos que conseguir desaprender del pasado para poder crear el futuro”</a:t>
            </a:r>
          </a:p>
          <a:p>
            <a:pPr algn="l"/>
            <a:endParaRPr lang="es-MX" dirty="0">
              <a:solidFill>
                <a:schemeClr val="tx1"/>
              </a:solidFill>
            </a:endParaRPr>
          </a:p>
          <a:p>
            <a:pPr algn="l"/>
            <a:r>
              <a:rPr lang="es-MX" dirty="0">
                <a:solidFill>
                  <a:schemeClr val="tx1"/>
                </a:solidFill>
              </a:rPr>
              <a:t>Charles Handy</a:t>
            </a:r>
            <a:endParaRPr lang="es-ES" dirty="0">
              <a:solidFill>
                <a:schemeClr val="tx1"/>
              </a:solidFill>
            </a:endParaRPr>
          </a:p>
        </p:txBody>
      </p:sp>
      <p:sp>
        <p:nvSpPr>
          <p:cNvPr id="3" name="Freeform 2"/>
          <p:cNvSpPr>
            <a:spLocks/>
          </p:cNvSpPr>
          <p:nvPr/>
        </p:nvSpPr>
        <p:spPr bwMode="auto">
          <a:xfrm>
            <a:off x="2133600" y="3124200"/>
            <a:ext cx="5257800" cy="2819400"/>
          </a:xfrm>
          <a:custGeom>
            <a:avLst/>
            <a:gdLst/>
            <a:ahLst/>
            <a:cxnLst>
              <a:cxn ang="0">
                <a:pos x="0" y="2272"/>
              </a:cxn>
              <a:cxn ang="0">
                <a:pos x="1296" y="1984"/>
              </a:cxn>
              <a:cxn ang="0">
                <a:pos x="2736" y="208"/>
              </a:cxn>
              <a:cxn ang="0">
                <a:pos x="3600" y="736"/>
              </a:cxn>
              <a:cxn ang="0">
                <a:pos x="3696" y="784"/>
              </a:cxn>
            </a:cxnLst>
            <a:rect l="0" t="0" r="r" b="b"/>
            <a:pathLst>
              <a:path w="3760" h="2328">
                <a:moveTo>
                  <a:pt x="0" y="2272"/>
                </a:moveTo>
                <a:cubicBezTo>
                  <a:pt x="420" y="2300"/>
                  <a:pt x="840" y="2328"/>
                  <a:pt x="1296" y="1984"/>
                </a:cubicBezTo>
                <a:cubicBezTo>
                  <a:pt x="1752" y="1640"/>
                  <a:pt x="2352" y="416"/>
                  <a:pt x="2736" y="208"/>
                </a:cubicBezTo>
                <a:cubicBezTo>
                  <a:pt x="3120" y="0"/>
                  <a:pt x="3440" y="640"/>
                  <a:pt x="3600" y="736"/>
                </a:cubicBezTo>
                <a:cubicBezTo>
                  <a:pt x="3760" y="832"/>
                  <a:pt x="3680" y="776"/>
                  <a:pt x="3696" y="784"/>
                </a:cubicBezTo>
              </a:path>
            </a:pathLst>
          </a:custGeom>
          <a:noFill/>
          <a:ln w="130175" cmpd="sng">
            <a:solidFill>
              <a:schemeClr val="tx1"/>
            </a:solidFill>
            <a:round/>
            <a:headEnd/>
            <a:tailEnd/>
          </a:ln>
          <a:effectLst/>
        </p:spPr>
        <p:txBody>
          <a:bodyPr/>
          <a:lstStyle/>
          <a:p>
            <a:endParaRPr lang="es-MX" dirty="0">
              <a:solidFill>
                <a:schemeClr val="bg2"/>
              </a:solidFill>
            </a:endParaRPr>
          </a:p>
        </p:txBody>
      </p:sp>
      <p:sp>
        <p:nvSpPr>
          <p:cNvPr id="4" name="Freeform 5"/>
          <p:cNvSpPr>
            <a:spLocks/>
          </p:cNvSpPr>
          <p:nvPr/>
        </p:nvSpPr>
        <p:spPr bwMode="auto">
          <a:xfrm>
            <a:off x="4495800" y="2133600"/>
            <a:ext cx="5257800" cy="2819400"/>
          </a:xfrm>
          <a:custGeom>
            <a:avLst/>
            <a:gdLst/>
            <a:ahLst/>
            <a:cxnLst>
              <a:cxn ang="0">
                <a:pos x="0" y="2272"/>
              </a:cxn>
              <a:cxn ang="0">
                <a:pos x="1296" y="1984"/>
              </a:cxn>
              <a:cxn ang="0">
                <a:pos x="2736" y="208"/>
              </a:cxn>
              <a:cxn ang="0">
                <a:pos x="3600" y="736"/>
              </a:cxn>
              <a:cxn ang="0">
                <a:pos x="3696" y="784"/>
              </a:cxn>
            </a:cxnLst>
            <a:rect l="0" t="0" r="r" b="b"/>
            <a:pathLst>
              <a:path w="3760" h="2328">
                <a:moveTo>
                  <a:pt x="0" y="2272"/>
                </a:moveTo>
                <a:cubicBezTo>
                  <a:pt x="420" y="2300"/>
                  <a:pt x="840" y="2328"/>
                  <a:pt x="1296" y="1984"/>
                </a:cubicBezTo>
                <a:cubicBezTo>
                  <a:pt x="1752" y="1640"/>
                  <a:pt x="2352" y="416"/>
                  <a:pt x="2736" y="208"/>
                </a:cubicBezTo>
                <a:cubicBezTo>
                  <a:pt x="3120" y="0"/>
                  <a:pt x="3440" y="640"/>
                  <a:pt x="3600" y="736"/>
                </a:cubicBezTo>
                <a:cubicBezTo>
                  <a:pt x="3760" y="832"/>
                  <a:pt x="3680" y="776"/>
                  <a:pt x="3696" y="784"/>
                </a:cubicBezTo>
              </a:path>
            </a:pathLst>
          </a:custGeom>
          <a:noFill/>
          <a:ln w="130175" cmpd="sng">
            <a:solidFill>
              <a:schemeClr val="tx1"/>
            </a:solidFill>
            <a:round/>
            <a:headEnd/>
            <a:tailEnd/>
          </a:ln>
          <a:effectLst/>
        </p:spPr>
        <p:txBody>
          <a:bodyPr/>
          <a:lstStyle/>
          <a:p>
            <a:endParaRPr lang="es-MX"/>
          </a:p>
        </p:txBody>
      </p:sp>
    </p:spTree>
    <p:extLst>
      <p:ext uri="{BB962C8B-B14F-4D97-AF65-F5344CB8AC3E}">
        <p14:creationId xmlns:p14="http://schemas.microsoft.com/office/powerpoint/2010/main" val="1694392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063552" y="188640"/>
            <a:ext cx="8229600" cy="1143000"/>
          </a:xfrm>
        </p:spPr>
        <p:txBody>
          <a:bodyPr>
            <a:normAutofit/>
          </a:bodyPr>
          <a:lstStyle/>
          <a:p>
            <a:r>
              <a:rPr lang="es-MX" sz="3200" dirty="0"/>
              <a:t>Innovación en la Empresa</a:t>
            </a:r>
            <a:endParaRPr lang="es-ES" sz="3200" dirty="0"/>
          </a:p>
        </p:txBody>
      </p:sp>
      <p:sp>
        <p:nvSpPr>
          <p:cNvPr id="39939" name="Rectangle 3"/>
          <p:cNvSpPr>
            <a:spLocks noGrp="1" noChangeArrowheads="1"/>
          </p:cNvSpPr>
          <p:nvPr>
            <p:ph type="body" idx="1"/>
          </p:nvPr>
        </p:nvSpPr>
        <p:spPr>
          <a:xfrm>
            <a:off x="2063751" y="1341438"/>
            <a:ext cx="7993063" cy="4895850"/>
          </a:xfrm>
        </p:spPr>
        <p:txBody>
          <a:bodyPr/>
          <a:lstStyle/>
          <a:p>
            <a:pPr>
              <a:buFont typeface="Wingdings" pitchFamily="2" charset="2"/>
              <a:buNone/>
            </a:pPr>
            <a:endParaRPr lang="es-ES" dirty="0"/>
          </a:p>
          <a:p>
            <a:pPr>
              <a:buFont typeface="Wingdings" pitchFamily="2" charset="2"/>
              <a:buNone/>
            </a:pPr>
            <a:r>
              <a:rPr lang="es-ES" dirty="0"/>
              <a:t>La </a:t>
            </a:r>
            <a:r>
              <a:rPr lang="es-ES" b="1" dirty="0"/>
              <a:t>Empresa Innovadora</a:t>
            </a:r>
            <a:r>
              <a:rPr lang="es-ES" dirty="0"/>
              <a:t> logra:</a:t>
            </a:r>
          </a:p>
          <a:p>
            <a:endParaRPr lang="es-ES" dirty="0"/>
          </a:p>
          <a:p>
            <a:r>
              <a:rPr lang="es-ES" dirty="0"/>
              <a:t>Transformar los avances tecnológicos en nuevos productos y/o procesos</a:t>
            </a:r>
          </a:p>
          <a:p>
            <a:r>
              <a:rPr lang="es-ES" dirty="0"/>
              <a:t>Ofertas de </a:t>
            </a:r>
            <a:r>
              <a:rPr lang="es-ES" dirty="0">
                <a:hlinkClick r:id="rId2"/>
              </a:rPr>
              <a:t>calidad</a:t>
            </a:r>
            <a:r>
              <a:rPr lang="es-ES" dirty="0"/>
              <a:t> superior o igual a las existentes en el mercado,</a:t>
            </a:r>
          </a:p>
          <a:p>
            <a:r>
              <a:rPr lang="es-ES" dirty="0"/>
              <a:t>Cubre sus </a:t>
            </a:r>
            <a:r>
              <a:rPr lang="es-ES" dirty="0">
                <a:hlinkClick r:id="rId3"/>
              </a:rPr>
              <a:t>costos</a:t>
            </a:r>
            <a:r>
              <a:rPr lang="es-ES" dirty="0"/>
              <a:t> y obtiene </a:t>
            </a:r>
            <a:r>
              <a:rPr lang="es-ES" dirty="0">
                <a:hlinkClick r:id="rId3"/>
              </a:rPr>
              <a:t>ganancias</a:t>
            </a:r>
            <a:r>
              <a:rPr lang="es-ES" dirty="0"/>
              <a:t>.</a:t>
            </a:r>
          </a:p>
        </p:txBody>
      </p:sp>
    </p:spTree>
    <p:extLst>
      <p:ext uri="{BB962C8B-B14F-4D97-AF65-F5344CB8AC3E}">
        <p14:creationId xmlns:p14="http://schemas.microsoft.com/office/powerpoint/2010/main" val="3658483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991544" y="836712"/>
            <a:ext cx="8229600" cy="1143000"/>
          </a:xfrm>
        </p:spPr>
        <p:txBody>
          <a:bodyPr/>
          <a:lstStyle/>
          <a:p>
            <a:r>
              <a:rPr lang="es-MX" sz="3800" dirty="0"/>
              <a:t>Características de Empresas Innovadoras</a:t>
            </a:r>
            <a:endParaRPr lang="es-ES" sz="3800" dirty="0"/>
          </a:p>
        </p:txBody>
      </p:sp>
      <p:sp>
        <p:nvSpPr>
          <p:cNvPr id="40963" name="Rectangle 3"/>
          <p:cNvSpPr>
            <a:spLocks noGrp="1" noChangeArrowheads="1"/>
          </p:cNvSpPr>
          <p:nvPr>
            <p:ph type="body" idx="1"/>
          </p:nvPr>
        </p:nvSpPr>
        <p:spPr>
          <a:xfrm>
            <a:off x="1981200" y="1988841"/>
            <a:ext cx="8229600" cy="4137323"/>
          </a:xfrm>
        </p:spPr>
        <p:txBody>
          <a:bodyPr>
            <a:normAutofit/>
          </a:bodyPr>
          <a:lstStyle/>
          <a:p>
            <a:r>
              <a:rPr lang="es-ES" dirty="0"/>
              <a:t>Cuentan con una </a:t>
            </a:r>
            <a:r>
              <a:rPr lang="es-ES" dirty="0">
                <a:hlinkClick r:id="rId2"/>
              </a:rPr>
              <a:t>estrategia</a:t>
            </a:r>
            <a:r>
              <a:rPr lang="es-ES" dirty="0"/>
              <a:t> de crecimiento. </a:t>
            </a:r>
          </a:p>
          <a:p>
            <a:r>
              <a:rPr lang="es-ES" dirty="0">
                <a:hlinkClick r:id="rId2"/>
              </a:rPr>
              <a:t>Visión</a:t>
            </a:r>
            <a:r>
              <a:rPr lang="es-ES" dirty="0"/>
              <a:t> que identifica los requerimientos de la economía (tendencias del mercado). </a:t>
            </a:r>
          </a:p>
          <a:p>
            <a:r>
              <a:rPr lang="es-ES" dirty="0"/>
              <a:t>Capacidad para obtener, procesar, asimilar </a:t>
            </a:r>
            <a:r>
              <a:rPr lang="es-ES" dirty="0">
                <a:hlinkClick r:id="rId3"/>
              </a:rPr>
              <a:t>información</a:t>
            </a:r>
            <a:r>
              <a:rPr lang="es-ES" dirty="0"/>
              <a:t> tecnológica y económica. </a:t>
            </a:r>
          </a:p>
          <a:p>
            <a:r>
              <a:rPr lang="es-ES" dirty="0"/>
              <a:t>Aptitud para lograr la </a:t>
            </a:r>
            <a:r>
              <a:rPr lang="es-ES" dirty="0">
                <a:hlinkClick r:id="rId2"/>
              </a:rPr>
              <a:t>colaboración</a:t>
            </a:r>
            <a:r>
              <a:rPr lang="es-ES" dirty="0"/>
              <a:t> interna y externa</a:t>
            </a:r>
          </a:p>
          <a:p>
            <a:r>
              <a:rPr lang="es-ES" dirty="0"/>
              <a:t>Constante </a:t>
            </a:r>
            <a:r>
              <a:rPr lang="es-ES" dirty="0">
                <a:hlinkClick r:id="rId4"/>
              </a:rPr>
              <a:t>interés</a:t>
            </a:r>
            <a:r>
              <a:rPr lang="es-ES" dirty="0"/>
              <a:t> por la superación profesional de todo el </a:t>
            </a:r>
            <a:r>
              <a:rPr lang="es-ES" dirty="0">
                <a:hlinkClick r:id="rId5"/>
              </a:rPr>
              <a:t>personal</a:t>
            </a:r>
            <a:r>
              <a:rPr lang="es-ES" dirty="0"/>
              <a:t>.</a:t>
            </a:r>
          </a:p>
        </p:txBody>
      </p:sp>
    </p:spTree>
    <p:extLst>
      <p:ext uri="{BB962C8B-B14F-4D97-AF65-F5344CB8AC3E}">
        <p14:creationId xmlns:p14="http://schemas.microsoft.com/office/powerpoint/2010/main" val="195822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91544" y="188640"/>
            <a:ext cx="8229600" cy="1143000"/>
          </a:xfrm>
        </p:spPr>
        <p:txBody>
          <a:bodyPr/>
          <a:lstStyle/>
          <a:p>
            <a:r>
              <a:rPr lang="es-MX" dirty="0"/>
              <a:t>Pregunta 2</a:t>
            </a:r>
          </a:p>
        </p:txBody>
      </p:sp>
      <p:sp>
        <p:nvSpPr>
          <p:cNvPr id="3" name="2 Marcador de contenido"/>
          <p:cNvSpPr>
            <a:spLocks noGrp="1"/>
          </p:cNvSpPr>
          <p:nvPr>
            <p:ph idx="1"/>
          </p:nvPr>
        </p:nvSpPr>
        <p:spPr/>
        <p:txBody>
          <a:bodyPr>
            <a:normAutofit/>
          </a:bodyPr>
          <a:lstStyle/>
          <a:p>
            <a:pPr lvl="0"/>
            <a:r>
              <a:rPr lang="es-MX" dirty="0"/>
              <a:t>¿Cómo enfrentar las inercias y el miedo al cambio dentro de las empresas?</a:t>
            </a:r>
            <a:endParaRPr lang="es-MX" sz="1800" dirty="0"/>
          </a:p>
          <a:p>
            <a:pPr lvl="1"/>
            <a:r>
              <a:rPr lang="es-MX" dirty="0"/>
              <a:t>La inercia es la mayor fuerza de una organización</a:t>
            </a:r>
            <a:endParaRPr lang="es-MX" sz="1600" dirty="0"/>
          </a:p>
          <a:p>
            <a:pPr lvl="1"/>
            <a:r>
              <a:rPr lang="es-MX" dirty="0"/>
              <a:t>Es necesario cambiar para hacer condición para el cambio</a:t>
            </a:r>
            <a:endParaRPr lang="es-MX" sz="1600" dirty="0"/>
          </a:p>
          <a:p>
            <a:endParaRPr lang="es-MX" dirty="0"/>
          </a:p>
        </p:txBody>
      </p:sp>
    </p:spTree>
    <p:extLst>
      <p:ext uri="{BB962C8B-B14F-4D97-AF65-F5344CB8AC3E}">
        <p14:creationId xmlns:p14="http://schemas.microsoft.com/office/powerpoint/2010/main" val="482202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2351088" y="1052735"/>
            <a:ext cx="7705352" cy="3416320"/>
          </a:xfrm>
          <a:prstGeom prst="rect">
            <a:avLst/>
          </a:prstGeom>
          <a:noFill/>
          <a:ln w="9525">
            <a:noFill/>
            <a:miter lim="800000"/>
            <a:headEnd/>
            <a:tailEnd/>
          </a:ln>
          <a:effectLst/>
        </p:spPr>
        <p:txBody>
          <a:bodyPr wrap="square">
            <a:spAutoFit/>
          </a:bodyPr>
          <a:lstStyle/>
          <a:p>
            <a:pPr marL="342900" indent="-342900"/>
            <a:r>
              <a:rPr lang="es-MX" sz="3200" dirty="0">
                <a:latin typeface="Arial Narrow" pitchFamily="34" charset="0"/>
              </a:rPr>
              <a:t>Factores que distinguen a las empresas innovadoras:</a:t>
            </a:r>
          </a:p>
          <a:p>
            <a:pPr marL="342900" indent="-342900"/>
            <a:endParaRPr lang="es-MX" sz="2400" dirty="0">
              <a:latin typeface="Arial Narrow" pitchFamily="34" charset="0"/>
            </a:endParaRPr>
          </a:p>
          <a:p>
            <a:pPr marL="342900" indent="-342900"/>
            <a:r>
              <a:rPr lang="es-MX" sz="2800" dirty="0">
                <a:latin typeface="Arial Narrow" pitchFamily="34" charset="0"/>
              </a:rPr>
              <a:t>- Se mantienen en “</a:t>
            </a:r>
            <a:r>
              <a:rPr lang="es-MX" sz="2800" u="sng" dirty="0">
                <a:latin typeface="Arial Narrow" pitchFamily="34" charset="0"/>
              </a:rPr>
              <a:t>Condición</a:t>
            </a:r>
            <a:r>
              <a:rPr lang="es-MX" sz="2800" dirty="0">
                <a:latin typeface="Arial Narrow" pitchFamily="34" charset="0"/>
              </a:rPr>
              <a:t>” para la creación y diseño de NUEVOS productos y servicios:</a:t>
            </a:r>
          </a:p>
          <a:p>
            <a:pPr marL="342900" indent="-342900">
              <a:buFontTx/>
              <a:buChar char="-"/>
            </a:pPr>
            <a:endParaRPr lang="es-MX" sz="2400" dirty="0">
              <a:latin typeface="Arial Narrow" pitchFamily="34" charset="0"/>
            </a:endParaRPr>
          </a:p>
          <a:p>
            <a:pPr marL="1257300" lvl="2" indent="-342900"/>
            <a:endParaRPr lang="es-MX" sz="2400" dirty="0">
              <a:latin typeface="Arial Narrow" pitchFamily="34" charset="0"/>
            </a:endParaRPr>
          </a:p>
          <a:p>
            <a:pPr marL="1257300" lvl="2" indent="-342900"/>
            <a:endParaRPr lang="es-MX" sz="2400" dirty="0">
              <a:latin typeface="Arial Narrow" pitchFamily="34" charset="0"/>
            </a:endParaRPr>
          </a:p>
        </p:txBody>
      </p:sp>
      <p:sp>
        <p:nvSpPr>
          <p:cNvPr id="3" name="Text Box 2"/>
          <p:cNvSpPr txBox="1">
            <a:spLocks noChangeArrowheads="1"/>
          </p:cNvSpPr>
          <p:nvPr/>
        </p:nvSpPr>
        <p:spPr bwMode="auto">
          <a:xfrm>
            <a:off x="4943873" y="3933057"/>
            <a:ext cx="5472113" cy="1200329"/>
          </a:xfrm>
          <a:prstGeom prst="rect">
            <a:avLst/>
          </a:prstGeom>
          <a:noFill/>
          <a:ln w="9525">
            <a:noFill/>
            <a:miter lim="800000"/>
            <a:headEnd/>
            <a:tailEnd/>
          </a:ln>
          <a:effectLst/>
        </p:spPr>
        <p:txBody>
          <a:bodyPr>
            <a:spAutoFit/>
          </a:bodyPr>
          <a:lstStyle/>
          <a:p>
            <a:r>
              <a:rPr lang="es-MX" sz="2400" dirty="0">
                <a:latin typeface="Futura Hv" pitchFamily="34" charset="0"/>
              </a:rPr>
              <a:t>“La casualidad favorece a las mentes entrenadas”.</a:t>
            </a:r>
          </a:p>
          <a:p>
            <a:r>
              <a:rPr lang="es-MX" sz="2400" dirty="0">
                <a:latin typeface="Futura Hv" pitchFamily="34" charset="0"/>
              </a:rPr>
              <a:t>		Luis Pasteur (1822-1884)</a:t>
            </a:r>
          </a:p>
        </p:txBody>
      </p:sp>
      <p:pic>
        <p:nvPicPr>
          <p:cNvPr id="4" name="Picture 6" descr="Louis_Pasteur"/>
          <p:cNvPicPr>
            <a:picLocks noChangeAspect="1" noChangeArrowheads="1"/>
          </p:cNvPicPr>
          <p:nvPr/>
        </p:nvPicPr>
        <p:blipFill>
          <a:blip r:embed="rId2" cstate="print"/>
          <a:srcRect/>
          <a:stretch>
            <a:fillRect/>
          </a:stretch>
        </p:blipFill>
        <p:spPr bwMode="auto">
          <a:xfrm>
            <a:off x="2567609" y="3580025"/>
            <a:ext cx="2019945" cy="2443595"/>
          </a:xfrm>
          <a:prstGeom prst="rect">
            <a:avLst/>
          </a:prstGeom>
          <a:noFill/>
        </p:spPr>
      </p:pic>
    </p:spTree>
    <p:extLst>
      <p:ext uri="{BB962C8B-B14F-4D97-AF65-F5344CB8AC3E}">
        <p14:creationId xmlns:p14="http://schemas.microsoft.com/office/powerpoint/2010/main" val="2190885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4367213" y="981076"/>
            <a:ext cx="5903912" cy="5139869"/>
          </a:xfrm>
          <a:prstGeom prst="rect">
            <a:avLst/>
          </a:prstGeom>
          <a:noFill/>
          <a:ln w="9525">
            <a:noFill/>
            <a:miter lim="800000"/>
            <a:headEnd/>
            <a:tailEnd/>
          </a:ln>
          <a:effectLst/>
        </p:spPr>
        <p:txBody>
          <a:bodyPr>
            <a:spAutoFit/>
          </a:bodyPr>
          <a:lstStyle/>
          <a:p>
            <a:r>
              <a:rPr lang="es-MX" sz="3200" dirty="0">
                <a:latin typeface="Arial Narrow" pitchFamily="34" charset="0"/>
              </a:rPr>
              <a:t>1.- Ejercitan constantemente la creatividad:</a:t>
            </a:r>
          </a:p>
          <a:p>
            <a:endParaRPr lang="es-MX" sz="2400" dirty="0">
              <a:latin typeface="Arial Narrow" pitchFamily="34" charset="0"/>
            </a:endParaRPr>
          </a:p>
          <a:p>
            <a:r>
              <a:rPr lang="es-MX" sz="2400" dirty="0">
                <a:latin typeface="Arial Narrow" pitchFamily="34" charset="0"/>
              </a:rPr>
              <a:t>Thomas A. Edison:</a:t>
            </a:r>
          </a:p>
          <a:p>
            <a:pPr>
              <a:buFontTx/>
              <a:buChar char="•"/>
            </a:pPr>
            <a:r>
              <a:rPr lang="es-MX" sz="2400" dirty="0">
                <a:latin typeface="Arial Narrow" pitchFamily="34" charset="0"/>
              </a:rPr>
              <a:t>“La Genialidad se compone de 1% de Inspiración y de 99% de transpiración”...........</a:t>
            </a:r>
          </a:p>
          <a:p>
            <a:pPr>
              <a:buFontTx/>
              <a:buChar char="•"/>
            </a:pPr>
            <a:r>
              <a:rPr lang="es-MX" sz="2400" dirty="0"/>
              <a:t>1,300 inventos y 1,100 patentes</a:t>
            </a:r>
          </a:p>
          <a:p>
            <a:pPr>
              <a:buFontTx/>
              <a:buChar char="•"/>
            </a:pPr>
            <a:r>
              <a:rPr lang="es-MX" sz="2400" dirty="0"/>
              <a:t>“Conozco 50,000 maneras que jamás funcionarían para acumular electricidad”  (después de realizar incontables experimentos fallidos</a:t>
            </a:r>
            <a:r>
              <a:rPr lang="es-MX" dirty="0"/>
              <a:t>)</a:t>
            </a:r>
          </a:p>
          <a:p>
            <a:endParaRPr lang="es-MX" sz="2400" dirty="0"/>
          </a:p>
          <a:p>
            <a:endParaRPr lang="es-MX" sz="2400" dirty="0">
              <a:latin typeface="Arial Narrow" pitchFamily="34" charset="0"/>
            </a:endParaRPr>
          </a:p>
        </p:txBody>
      </p:sp>
      <p:pic>
        <p:nvPicPr>
          <p:cNvPr id="10247" name="Picture 7" descr="Thomas_Edison"/>
          <p:cNvPicPr>
            <a:picLocks noChangeAspect="1" noChangeArrowheads="1"/>
          </p:cNvPicPr>
          <p:nvPr/>
        </p:nvPicPr>
        <p:blipFill>
          <a:blip r:embed="rId2" cstate="print"/>
          <a:srcRect/>
          <a:stretch>
            <a:fillRect/>
          </a:stretch>
        </p:blipFill>
        <p:spPr bwMode="auto">
          <a:xfrm>
            <a:off x="1774826" y="1557339"/>
            <a:ext cx="2487613" cy="3889375"/>
          </a:xfrm>
          <a:prstGeom prst="rect">
            <a:avLst/>
          </a:prstGeom>
          <a:noFill/>
        </p:spPr>
      </p:pic>
    </p:spTree>
    <p:extLst>
      <p:ext uri="{BB962C8B-B14F-4D97-AF65-F5344CB8AC3E}">
        <p14:creationId xmlns:p14="http://schemas.microsoft.com/office/powerpoint/2010/main" val="1106453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1524001" y="1052513"/>
            <a:ext cx="7656513" cy="1066800"/>
          </a:xfrm>
          <a:prstGeom prst="rect">
            <a:avLst/>
          </a:prstGeom>
          <a:noFill/>
          <a:ln w="9525">
            <a:noFill/>
            <a:miter lim="800000"/>
            <a:headEnd/>
            <a:tailEnd/>
          </a:ln>
          <a:effectLst/>
        </p:spPr>
        <p:txBody>
          <a:bodyPr>
            <a:spAutoFit/>
          </a:bodyPr>
          <a:lstStyle/>
          <a:p>
            <a:pPr lvl="2"/>
            <a:r>
              <a:rPr lang="es-MX" sz="3200">
                <a:latin typeface="Arial Narrow" pitchFamily="34" charset="0"/>
              </a:rPr>
              <a:t>2.- Comparan siempre su avance contra su anterior desempeño.</a:t>
            </a:r>
          </a:p>
        </p:txBody>
      </p:sp>
      <p:sp>
        <p:nvSpPr>
          <p:cNvPr id="11268" name="Text Box 4"/>
          <p:cNvSpPr txBox="1">
            <a:spLocks noChangeArrowheads="1"/>
          </p:cNvSpPr>
          <p:nvPr/>
        </p:nvSpPr>
        <p:spPr bwMode="auto">
          <a:xfrm>
            <a:off x="3071665" y="2119314"/>
            <a:ext cx="7157729" cy="830997"/>
          </a:xfrm>
          <a:prstGeom prst="rect">
            <a:avLst/>
          </a:prstGeom>
          <a:noFill/>
          <a:ln w="9525">
            <a:noFill/>
            <a:miter lim="800000"/>
            <a:headEnd/>
            <a:tailEnd/>
          </a:ln>
          <a:effectLst/>
        </p:spPr>
        <p:txBody>
          <a:bodyPr wrap="none">
            <a:spAutoFit/>
          </a:bodyPr>
          <a:lstStyle/>
          <a:p>
            <a:r>
              <a:rPr lang="es-MX" sz="2400" dirty="0">
                <a:latin typeface="Arial Narrow" pitchFamily="34" charset="0"/>
              </a:rPr>
              <a:t>Nuevos modelos de negocio basados en plataformas digitales</a:t>
            </a:r>
          </a:p>
          <a:p>
            <a:r>
              <a:rPr lang="es-MX" sz="2400" dirty="0">
                <a:latin typeface="Arial Narrow" pitchFamily="34" charset="0"/>
              </a:rPr>
              <a:t>¿Cuál es el siguiente servicio de </a:t>
            </a:r>
            <a:r>
              <a:rPr lang="es-MX" sz="2400" dirty="0" err="1">
                <a:latin typeface="Arial Narrow" pitchFamily="34" charset="0"/>
              </a:rPr>
              <a:t>Uber</a:t>
            </a:r>
            <a:r>
              <a:rPr lang="es-MX" sz="2400" dirty="0">
                <a:latin typeface="Arial Narrow" pitchFamily="34" charset="0"/>
              </a:rPr>
              <a:t>?</a:t>
            </a:r>
          </a:p>
        </p:txBody>
      </p:sp>
      <p:sp>
        <p:nvSpPr>
          <p:cNvPr id="6" name="Text Box 2"/>
          <p:cNvSpPr txBox="1">
            <a:spLocks noChangeArrowheads="1"/>
          </p:cNvSpPr>
          <p:nvPr/>
        </p:nvSpPr>
        <p:spPr bwMode="auto">
          <a:xfrm>
            <a:off x="4295801" y="3501008"/>
            <a:ext cx="5299621" cy="1569660"/>
          </a:xfrm>
          <a:prstGeom prst="rect">
            <a:avLst/>
          </a:prstGeom>
          <a:noFill/>
          <a:ln w="9525">
            <a:noFill/>
            <a:miter lim="800000"/>
            <a:headEnd/>
            <a:tailEnd/>
          </a:ln>
          <a:effectLst/>
        </p:spPr>
        <p:txBody>
          <a:bodyPr wrap="square">
            <a:spAutoFit/>
          </a:bodyPr>
          <a:lstStyle/>
          <a:p>
            <a:r>
              <a:rPr lang="es-MX" sz="2400" dirty="0">
                <a:latin typeface="Futura Bk" pitchFamily="34" charset="0"/>
              </a:rPr>
              <a:t>“Si al comienzo una idea no parece absurda, entonces no hay esperanza para ella”.</a:t>
            </a:r>
          </a:p>
          <a:p>
            <a:r>
              <a:rPr lang="es-MX" sz="2400" dirty="0">
                <a:latin typeface="Futura Bk" pitchFamily="34" charset="0"/>
              </a:rPr>
              <a:t>			Albert Einstein</a:t>
            </a:r>
          </a:p>
        </p:txBody>
      </p:sp>
      <p:pic>
        <p:nvPicPr>
          <p:cNvPr id="7" name="Picture 4" descr="Einstein"/>
          <p:cNvPicPr>
            <a:picLocks noChangeAspect="1" noChangeArrowheads="1"/>
          </p:cNvPicPr>
          <p:nvPr/>
        </p:nvPicPr>
        <p:blipFill>
          <a:blip r:embed="rId2" cstate="print"/>
          <a:srcRect/>
          <a:stretch>
            <a:fillRect/>
          </a:stretch>
        </p:blipFill>
        <p:spPr bwMode="auto">
          <a:xfrm>
            <a:off x="2351584" y="3429000"/>
            <a:ext cx="1714500" cy="1790700"/>
          </a:xfrm>
          <a:prstGeom prst="rect">
            <a:avLst/>
          </a:prstGeom>
          <a:noFill/>
        </p:spPr>
      </p:pic>
    </p:spTree>
    <p:extLst>
      <p:ext uri="{BB962C8B-B14F-4D97-AF65-F5344CB8AC3E}">
        <p14:creationId xmlns:p14="http://schemas.microsoft.com/office/powerpoint/2010/main" val="98109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ChangeArrowheads="1"/>
          </p:cNvSpPr>
          <p:nvPr/>
        </p:nvSpPr>
        <p:spPr bwMode="auto">
          <a:xfrm>
            <a:off x="3392142" y="692696"/>
            <a:ext cx="6473825" cy="1569660"/>
          </a:xfrm>
          <a:prstGeom prst="rect">
            <a:avLst/>
          </a:prstGeom>
          <a:noFill/>
          <a:ln w="9525">
            <a:noFill/>
            <a:miter lim="800000"/>
            <a:headEnd/>
            <a:tailEnd/>
          </a:ln>
          <a:effectLst/>
        </p:spPr>
        <p:txBody>
          <a:bodyPr>
            <a:spAutoFit/>
          </a:bodyPr>
          <a:lstStyle/>
          <a:p>
            <a:r>
              <a:rPr lang="es-MX" sz="3200" dirty="0">
                <a:latin typeface="Arial Narrow" pitchFamily="34" charset="0"/>
              </a:rPr>
              <a:t>3.- El éxito de previos diseños es el punto de partida para los siguientes.......es la vara con que se miden.</a:t>
            </a:r>
          </a:p>
        </p:txBody>
      </p:sp>
      <p:sp>
        <p:nvSpPr>
          <p:cNvPr id="11270" name="Text Box 6"/>
          <p:cNvSpPr txBox="1">
            <a:spLocks noChangeArrowheads="1"/>
          </p:cNvSpPr>
          <p:nvPr/>
        </p:nvSpPr>
        <p:spPr bwMode="auto">
          <a:xfrm>
            <a:off x="3863752" y="3789040"/>
            <a:ext cx="3571812" cy="1569660"/>
          </a:xfrm>
          <a:prstGeom prst="rect">
            <a:avLst/>
          </a:prstGeom>
          <a:noFill/>
          <a:ln w="9525">
            <a:noFill/>
            <a:miter lim="800000"/>
            <a:headEnd/>
            <a:tailEnd/>
          </a:ln>
          <a:effectLst/>
        </p:spPr>
        <p:txBody>
          <a:bodyPr wrap="none">
            <a:spAutoFit/>
          </a:bodyPr>
          <a:lstStyle/>
          <a:p>
            <a:r>
              <a:rPr lang="es-MX" sz="2400" dirty="0">
                <a:latin typeface="Arial Narrow" pitchFamily="34" charset="0"/>
              </a:rPr>
              <a:t>Líneas aéreas de bajo costo</a:t>
            </a:r>
          </a:p>
          <a:p>
            <a:r>
              <a:rPr lang="es-MX" sz="2400" dirty="0">
                <a:latin typeface="Arial Narrow" pitchFamily="34" charset="0"/>
              </a:rPr>
              <a:t>	Precios dinámicos</a:t>
            </a:r>
          </a:p>
          <a:p>
            <a:r>
              <a:rPr lang="es-MX" sz="2400" dirty="0">
                <a:latin typeface="Arial Narrow" pitchFamily="34" charset="0"/>
              </a:rPr>
              <a:t>	Desglose de servicios</a:t>
            </a:r>
          </a:p>
          <a:p>
            <a:r>
              <a:rPr lang="es-MX" sz="2400" dirty="0">
                <a:latin typeface="Arial Narrow" pitchFamily="34" charset="0"/>
              </a:rPr>
              <a:t>	Pago solo lo que uso</a:t>
            </a:r>
          </a:p>
        </p:txBody>
      </p:sp>
      <p:pic>
        <p:nvPicPr>
          <p:cNvPr id="4" name="Picture 2" descr="699565915@26092002-2ec6"/>
          <p:cNvPicPr>
            <a:picLocks noChangeAspect="1" noChangeArrowheads="1"/>
          </p:cNvPicPr>
          <p:nvPr/>
        </p:nvPicPr>
        <p:blipFill>
          <a:blip r:embed="rId2" cstate="print"/>
          <a:srcRect/>
          <a:stretch>
            <a:fillRect/>
          </a:stretch>
        </p:blipFill>
        <p:spPr bwMode="auto">
          <a:xfrm>
            <a:off x="-744760" y="2492897"/>
            <a:ext cx="4352925" cy="3781425"/>
          </a:xfrm>
          <a:prstGeom prst="rect">
            <a:avLst/>
          </a:prstGeom>
          <a:noFill/>
          <a:ln w="9525">
            <a:noFill/>
            <a:miter lim="800000"/>
            <a:headEnd/>
            <a:tailEnd/>
          </a:ln>
        </p:spPr>
      </p:pic>
    </p:spTree>
    <p:extLst>
      <p:ext uri="{BB962C8B-B14F-4D97-AF65-F5344CB8AC3E}">
        <p14:creationId xmlns:p14="http://schemas.microsoft.com/office/powerpoint/2010/main" val="4211813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827EBD-6C91-4A67-9E7F-8667D6DE9CFB}"/>
              </a:ext>
            </a:extLst>
          </p:cNvPr>
          <p:cNvSpPr>
            <a:spLocks noGrp="1"/>
          </p:cNvSpPr>
          <p:nvPr>
            <p:ph type="title"/>
          </p:nvPr>
        </p:nvSpPr>
        <p:spPr/>
        <p:txBody>
          <a:bodyPr/>
          <a:lstStyle/>
          <a:p>
            <a:r>
              <a:rPr lang="es-MX" sz="5400" b="1" dirty="0"/>
              <a:t>INNOVACIÓN DISRUPTIVA</a:t>
            </a:r>
          </a:p>
        </p:txBody>
      </p:sp>
      <p:sp>
        <p:nvSpPr>
          <p:cNvPr id="3" name="Marcador de contenido 2">
            <a:extLst>
              <a:ext uri="{FF2B5EF4-FFF2-40B4-BE49-F238E27FC236}">
                <a16:creationId xmlns:a16="http://schemas.microsoft.com/office/drawing/2014/main" id="{BBDCCE6F-85C7-4F0E-8D3A-BB31087DDE66}"/>
              </a:ext>
            </a:extLst>
          </p:cNvPr>
          <p:cNvSpPr>
            <a:spLocks noGrp="1"/>
          </p:cNvSpPr>
          <p:nvPr>
            <p:ph idx="1"/>
          </p:nvPr>
        </p:nvSpPr>
        <p:spPr/>
        <p:txBody>
          <a:bodyPr/>
          <a:lstStyle/>
          <a:p>
            <a:endParaRPr lang="es-MX" dirty="0"/>
          </a:p>
          <a:p>
            <a:r>
              <a:rPr lang="es-MX" dirty="0" err="1"/>
              <a:t>Singularity</a:t>
            </a:r>
            <a:r>
              <a:rPr lang="es-MX" dirty="0"/>
              <a:t> </a:t>
            </a:r>
            <a:r>
              <a:rPr lang="es-MX" dirty="0" err="1"/>
              <a:t>University</a:t>
            </a:r>
            <a:endParaRPr lang="es-MX" dirty="0"/>
          </a:p>
          <a:p>
            <a:pPr lvl="1"/>
            <a:r>
              <a:rPr lang="es-MX" dirty="0"/>
              <a:t>La innovación disruptiva debe hacerse en la frontera de la empresa</a:t>
            </a:r>
          </a:p>
          <a:p>
            <a:endParaRPr lang="es-MX" dirty="0"/>
          </a:p>
          <a:p>
            <a:r>
              <a:rPr lang="es-MX" dirty="0"/>
              <a:t>CompuSoluciones Ventures</a:t>
            </a:r>
          </a:p>
          <a:p>
            <a:pPr lvl="1"/>
            <a:r>
              <a:rPr lang="es-MX" dirty="0"/>
              <a:t>Fondo de inversión</a:t>
            </a:r>
          </a:p>
          <a:p>
            <a:pPr lvl="1"/>
            <a:r>
              <a:rPr lang="es-MX" dirty="0"/>
              <a:t>Laboratorio Emprende</a:t>
            </a:r>
          </a:p>
        </p:txBody>
      </p:sp>
    </p:spTree>
    <p:extLst>
      <p:ext uri="{BB962C8B-B14F-4D97-AF65-F5344CB8AC3E}">
        <p14:creationId xmlns:p14="http://schemas.microsoft.com/office/powerpoint/2010/main" val="502324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E0D2FE8-EEA0-4FF7-9716-789752B4108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524000" y="5862567"/>
            <a:ext cx="9144000" cy="138184"/>
          </a:xfrm>
          <a:prstGeom prst="rect">
            <a:avLst/>
          </a:prstGeom>
        </p:spPr>
      </p:pic>
      <p:pic>
        <p:nvPicPr>
          <p:cNvPr id="3" name="Imagen 2">
            <a:extLst>
              <a:ext uri="{FF2B5EF4-FFF2-40B4-BE49-F238E27FC236}">
                <a16:creationId xmlns:a16="http://schemas.microsoft.com/office/drawing/2014/main" id="{E66E0B3B-23F2-4524-99FC-1541063CC6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3631" y="2833497"/>
            <a:ext cx="5904738" cy="1191006"/>
          </a:xfrm>
          <a:prstGeom prst="rect">
            <a:avLst/>
          </a:prstGeom>
        </p:spPr>
      </p:pic>
    </p:spTree>
    <p:extLst>
      <p:ext uri="{BB962C8B-B14F-4D97-AF65-F5344CB8AC3E}">
        <p14:creationId xmlns:p14="http://schemas.microsoft.com/office/powerpoint/2010/main" val="3786613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05D914-6FC0-466D-9E5F-DFD58C278AB4}"/>
              </a:ext>
            </a:extLst>
          </p:cNvPr>
          <p:cNvSpPr>
            <a:spLocks noGrp="1"/>
          </p:cNvSpPr>
          <p:nvPr>
            <p:ph type="title"/>
          </p:nvPr>
        </p:nvSpPr>
        <p:spPr>
          <a:xfrm rot="16200000">
            <a:off x="-347024" y="2865971"/>
            <a:ext cx="5011617" cy="994172"/>
          </a:xfrm>
        </p:spPr>
        <p:txBody>
          <a:bodyPr/>
          <a:lstStyle/>
          <a:p>
            <a:r>
              <a:rPr lang="es-MX" dirty="0"/>
              <a:t>Fondo de Inversión </a:t>
            </a:r>
          </a:p>
        </p:txBody>
      </p:sp>
      <p:sp>
        <p:nvSpPr>
          <p:cNvPr id="4" name="Marcador de contenido 2">
            <a:extLst>
              <a:ext uri="{FF2B5EF4-FFF2-40B4-BE49-F238E27FC236}">
                <a16:creationId xmlns:a16="http://schemas.microsoft.com/office/drawing/2014/main" id="{5E546A55-E614-4258-8F58-FFECED2E8ADB}"/>
              </a:ext>
            </a:extLst>
          </p:cNvPr>
          <p:cNvSpPr>
            <a:spLocks noGrp="1"/>
          </p:cNvSpPr>
          <p:nvPr>
            <p:ph idx="1"/>
          </p:nvPr>
        </p:nvSpPr>
        <p:spPr>
          <a:xfrm>
            <a:off x="2781300" y="1651224"/>
            <a:ext cx="7886700" cy="3862516"/>
          </a:xfrm>
        </p:spPr>
        <p:txBody>
          <a:bodyPr>
            <a:normAutofit/>
          </a:bodyPr>
          <a:lstStyle/>
          <a:p>
            <a:pPr marL="0" indent="0">
              <a:buNone/>
            </a:pPr>
            <a:endParaRPr lang="es-MX" b="1" dirty="0">
              <a:latin typeface="Exo" panose="02000303000000000000" pitchFamily="50" charset="0"/>
            </a:endParaRPr>
          </a:p>
          <a:p>
            <a:pPr>
              <a:lnSpc>
                <a:spcPct val="150000"/>
              </a:lnSpc>
            </a:pPr>
            <a:r>
              <a:rPr lang="es-MX" sz="1800" b="1" dirty="0">
                <a:solidFill>
                  <a:schemeClr val="tx1"/>
                </a:solidFill>
                <a:latin typeface="News Gothic MT" panose="020B0504020203020204" pitchFamily="34" charset="0"/>
              </a:rPr>
              <a:t>Adquisición de propiedad intelectual </a:t>
            </a:r>
            <a:r>
              <a:rPr lang="es-MX" sz="1800" dirty="0">
                <a:solidFill>
                  <a:schemeClr val="tx1"/>
                </a:solidFill>
                <a:latin typeface="News Gothic MT" panose="020B0504020203020204" pitchFamily="34" charset="0"/>
              </a:rPr>
              <a:t>a través de la inversión en startups en etapa temprana y “</a:t>
            </a:r>
            <a:r>
              <a:rPr lang="es-MX" sz="1800" dirty="0" err="1">
                <a:solidFill>
                  <a:schemeClr val="tx1"/>
                </a:solidFill>
                <a:latin typeface="News Gothic MT" panose="020B0504020203020204" pitchFamily="34" charset="0"/>
              </a:rPr>
              <a:t>early-growth</a:t>
            </a:r>
            <a:r>
              <a:rPr lang="es-MX" sz="1800" dirty="0">
                <a:solidFill>
                  <a:schemeClr val="tx1"/>
                </a:solidFill>
                <a:latin typeface="News Gothic MT" panose="020B0504020203020204" pitchFamily="34" charset="0"/>
              </a:rPr>
              <a:t>” que participen en la industria de TIC. </a:t>
            </a:r>
          </a:p>
          <a:p>
            <a:pPr>
              <a:lnSpc>
                <a:spcPct val="150000"/>
              </a:lnSpc>
            </a:pPr>
            <a:r>
              <a:rPr lang="es-MX" sz="1800" dirty="0">
                <a:solidFill>
                  <a:schemeClr val="tx1"/>
                </a:solidFill>
                <a:latin typeface="News Gothic MT" panose="020B0504020203020204" pitchFamily="34" charset="0"/>
              </a:rPr>
              <a:t>Con tecnología o modelo de negocio que sea(n) </a:t>
            </a:r>
            <a:r>
              <a:rPr lang="es-MX" sz="1800" b="1" dirty="0">
                <a:solidFill>
                  <a:schemeClr val="tx1"/>
                </a:solidFill>
                <a:latin typeface="News Gothic MT" panose="020B0504020203020204" pitchFamily="34" charset="0"/>
              </a:rPr>
              <a:t>disruptivo(s), escalable(s) y se adapte(n) a nuestras necesidades de innovación</a:t>
            </a:r>
            <a:r>
              <a:rPr lang="es-MX" sz="1800" dirty="0">
                <a:solidFill>
                  <a:schemeClr val="tx1"/>
                </a:solidFill>
                <a:latin typeface="News Gothic MT" panose="020B0504020203020204" pitchFamily="34" charset="0"/>
              </a:rPr>
              <a:t> en CompuSoluciones. </a:t>
            </a:r>
          </a:p>
          <a:p>
            <a:pPr marL="0" indent="0">
              <a:buNone/>
            </a:pPr>
            <a:endParaRPr lang="es-MX" dirty="0"/>
          </a:p>
        </p:txBody>
      </p:sp>
      <p:pic>
        <p:nvPicPr>
          <p:cNvPr id="6" name="Imagen 5">
            <a:extLst>
              <a:ext uri="{FF2B5EF4-FFF2-40B4-BE49-F238E27FC236}">
                <a16:creationId xmlns:a16="http://schemas.microsoft.com/office/drawing/2014/main" id="{B1905AF6-5599-4A14-90FE-96AAFEDCEF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57438" y="5313801"/>
            <a:ext cx="1910378" cy="385330"/>
          </a:xfrm>
          <a:prstGeom prst="rect">
            <a:avLst/>
          </a:prstGeom>
        </p:spPr>
      </p:pic>
    </p:spTree>
    <p:extLst>
      <p:ext uri="{BB962C8B-B14F-4D97-AF65-F5344CB8AC3E}">
        <p14:creationId xmlns:p14="http://schemas.microsoft.com/office/powerpoint/2010/main" val="951903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ipse 2"/>
          <p:cNvSpPr/>
          <p:nvPr/>
        </p:nvSpPr>
        <p:spPr>
          <a:xfrm>
            <a:off x="562389" y="1529715"/>
            <a:ext cx="777039" cy="77703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160" name="Chart 5">
            <a:extLst>
              <a:ext uri="{FF2B5EF4-FFF2-40B4-BE49-F238E27FC236}">
                <a16:creationId xmlns:a16="http://schemas.microsoft.com/office/drawing/2014/main" id="{6089B924-D58A-4115-B8CF-428CACFB343A}"/>
              </a:ext>
            </a:extLst>
          </p:cNvPr>
          <p:cNvGraphicFramePr>
            <a:graphicFrameLocks noChangeAspect="1"/>
          </p:cNvGraphicFramePr>
          <p:nvPr/>
        </p:nvGraphicFramePr>
        <p:xfrm>
          <a:off x="8800669" y="6407948"/>
          <a:ext cx="1645920" cy="1645920"/>
        </p:xfrm>
        <a:graphic>
          <a:graphicData uri="http://schemas.openxmlformats.org/drawingml/2006/chart">
            <c:chart xmlns:c="http://schemas.openxmlformats.org/drawingml/2006/chart" xmlns:r="http://schemas.openxmlformats.org/officeDocument/2006/relationships" r:id="rId2"/>
          </a:graphicData>
        </a:graphic>
      </p:graphicFrame>
      <p:sp>
        <p:nvSpPr>
          <p:cNvPr id="161" name="optimize">
            <a:extLst>
              <a:ext uri="{FF2B5EF4-FFF2-40B4-BE49-F238E27FC236}">
                <a16:creationId xmlns:a16="http://schemas.microsoft.com/office/drawing/2014/main" id="{C722A592-A10D-4320-80CC-2DDCA73997F6}"/>
              </a:ext>
            </a:extLst>
          </p:cNvPr>
          <p:cNvSpPr/>
          <p:nvPr/>
        </p:nvSpPr>
        <p:spPr bwMode="auto">
          <a:xfrm>
            <a:off x="8301701" y="4616105"/>
            <a:ext cx="1205458" cy="46782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marL="0" marR="0" lvl="0" indent="0" algn="ctr" defTabSz="914102" rtl="0" eaLnBrk="1" fontAlgn="base" latinLnBrk="0" hangingPunct="1">
              <a:lnSpc>
                <a:spcPct val="95000"/>
              </a:lnSpc>
              <a:spcBef>
                <a:spcPct val="0"/>
              </a:spcBef>
              <a:spcAft>
                <a:spcPct val="0"/>
              </a:spcAft>
              <a:buClrTx/>
              <a:buSzTx/>
              <a:buFontTx/>
              <a:buNone/>
              <a:tabLst/>
              <a:defRPr/>
            </a:pPr>
            <a:r>
              <a:rPr kumimoji="0" lang="es-MX" sz="1600" b="1" i="0" u="none" strike="noStrike" kern="0" cap="none" spc="0" normalizeH="0" baseline="0" noProof="0" dirty="0">
                <a:ln>
                  <a:noFill/>
                </a:ln>
                <a:solidFill>
                  <a:schemeClr val="tx1">
                    <a:lumMod val="65000"/>
                    <a:lumOff val="35000"/>
                  </a:schemeClr>
                </a:solidFill>
                <a:effectLst/>
                <a:uLnTx/>
                <a:uFillTx/>
                <a:latin typeface="News Gothic MT" panose="020B0504020203020204" pitchFamily="34" charset="0"/>
                <a:cs typeface="Segoe UI" panose="020B0502040204020203" pitchFamily="34" charset="0"/>
              </a:rPr>
              <a:t>Optimizar</a:t>
            </a:r>
          </a:p>
          <a:p>
            <a:pPr marL="0" marR="0" lvl="0" indent="0" algn="ctr" defTabSz="914102" rtl="0" eaLnBrk="1" fontAlgn="base" latinLnBrk="0" hangingPunct="1">
              <a:lnSpc>
                <a:spcPct val="95000"/>
              </a:lnSpc>
              <a:spcBef>
                <a:spcPct val="0"/>
              </a:spcBef>
              <a:spcAft>
                <a:spcPct val="0"/>
              </a:spcAft>
              <a:buClrTx/>
              <a:buSzTx/>
              <a:buFontTx/>
              <a:buNone/>
              <a:tabLst/>
              <a:defRPr/>
            </a:pPr>
            <a:r>
              <a:rPr lang="es-MX" sz="1600" b="1" kern="0" dirty="0">
                <a:solidFill>
                  <a:schemeClr val="tx1">
                    <a:lumMod val="65000"/>
                    <a:lumOff val="35000"/>
                  </a:schemeClr>
                </a:solidFill>
                <a:latin typeface="News Gothic MT" panose="020B0504020203020204" pitchFamily="34" charset="0"/>
                <a:cs typeface="Segoe UI" panose="020B0502040204020203" pitchFamily="34" charset="0"/>
              </a:rPr>
              <a:t>Operaciones</a:t>
            </a:r>
            <a:endParaRPr kumimoji="0" lang="es-MX" sz="1600" b="1" i="0" u="none" strike="noStrike" kern="0" cap="none" spc="0" normalizeH="0" baseline="0" noProof="0" dirty="0">
              <a:ln>
                <a:noFill/>
              </a:ln>
              <a:solidFill>
                <a:schemeClr val="tx1">
                  <a:lumMod val="65000"/>
                  <a:lumOff val="35000"/>
                </a:schemeClr>
              </a:solidFill>
              <a:effectLst/>
              <a:uLnTx/>
              <a:uFillTx/>
              <a:latin typeface="News Gothic MT" panose="020B0504020203020204" pitchFamily="34" charset="0"/>
              <a:cs typeface="Segoe UI" panose="020B0502040204020203" pitchFamily="34" charset="0"/>
            </a:endParaRPr>
          </a:p>
        </p:txBody>
      </p:sp>
      <p:sp>
        <p:nvSpPr>
          <p:cNvPr id="162" name="transform">
            <a:extLst>
              <a:ext uri="{FF2B5EF4-FFF2-40B4-BE49-F238E27FC236}">
                <a16:creationId xmlns:a16="http://schemas.microsoft.com/office/drawing/2014/main" id="{CA69B53A-30B4-448B-A384-662D643CF4B7}"/>
              </a:ext>
            </a:extLst>
          </p:cNvPr>
          <p:cNvSpPr/>
          <p:nvPr/>
        </p:nvSpPr>
        <p:spPr bwMode="auto">
          <a:xfrm>
            <a:off x="9960534" y="4632047"/>
            <a:ext cx="1466883" cy="46782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102" rtl="0" eaLnBrk="1" fontAlgn="base" latinLnBrk="0" hangingPunct="1">
              <a:lnSpc>
                <a:spcPct val="95000"/>
              </a:lnSpc>
              <a:spcBef>
                <a:spcPct val="0"/>
              </a:spcBef>
              <a:spcAft>
                <a:spcPct val="0"/>
              </a:spcAft>
              <a:buClrTx/>
              <a:buSzTx/>
              <a:buFontTx/>
              <a:buNone/>
              <a:tabLst/>
              <a:defRPr/>
            </a:pPr>
            <a:r>
              <a:rPr kumimoji="0" lang="es-MX" sz="1600" b="1" i="0" u="none" strike="noStrike" kern="0" cap="none" spc="0" normalizeH="0" baseline="0" noProof="0" dirty="0">
                <a:ln>
                  <a:noFill/>
                </a:ln>
                <a:solidFill>
                  <a:schemeClr val="tx1">
                    <a:lumMod val="65000"/>
                    <a:lumOff val="35000"/>
                  </a:schemeClr>
                </a:solidFill>
                <a:effectLst/>
                <a:uLnTx/>
                <a:uFillTx/>
                <a:latin typeface="News Gothic MT" panose="020B0504020203020204" pitchFamily="34" charset="0"/>
                <a:cs typeface="Segoe UI" panose="020B0502040204020203" pitchFamily="34" charset="0"/>
              </a:rPr>
              <a:t>Transformar productos</a:t>
            </a:r>
          </a:p>
        </p:txBody>
      </p:sp>
      <p:sp>
        <p:nvSpPr>
          <p:cNvPr id="163" name="empower">
            <a:extLst>
              <a:ext uri="{FF2B5EF4-FFF2-40B4-BE49-F238E27FC236}">
                <a16:creationId xmlns:a16="http://schemas.microsoft.com/office/drawing/2014/main" id="{D8592E8D-D848-432C-A0BC-B6EA4CE634F6}"/>
              </a:ext>
            </a:extLst>
          </p:cNvPr>
          <p:cNvSpPr/>
          <p:nvPr/>
        </p:nvSpPr>
        <p:spPr bwMode="auto">
          <a:xfrm>
            <a:off x="6763835" y="4616105"/>
            <a:ext cx="872034" cy="46782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marL="0" marR="0" lvl="0" indent="0" algn="ctr" defTabSz="914102" rtl="0" eaLnBrk="1" fontAlgn="base" latinLnBrk="0" hangingPunct="1">
              <a:lnSpc>
                <a:spcPct val="95000"/>
              </a:lnSpc>
              <a:spcBef>
                <a:spcPct val="0"/>
              </a:spcBef>
              <a:spcAft>
                <a:spcPct val="0"/>
              </a:spcAft>
              <a:buClrTx/>
              <a:buSzTx/>
              <a:buFontTx/>
              <a:buNone/>
              <a:tabLst/>
              <a:defRPr/>
            </a:pPr>
            <a:r>
              <a:rPr kumimoji="0" lang="es-MX" sz="1600" b="1" i="0" u="none" strike="noStrike" kern="0" cap="none" spc="0" normalizeH="0" baseline="0" noProof="0" dirty="0">
                <a:ln>
                  <a:noFill/>
                </a:ln>
                <a:solidFill>
                  <a:schemeClr val="tx1">
                    <a:lumMod val="65000"/>
                    <a:lumOff val="35000"/>
                  </a:schemeClr>
                </a:solidFill>
                <a:effectLst/>
                <a:uLnTx/>
                <a:uFillTx/>
                <a:latin typeface="News Gothic MT" panose="020B0504020203020204" pitchFamily="34" charset="0"/>
                <a:cs typeface="Segoe UI" panose="020B0502040204020203" pitchFamily="34" charset="0"/>
              </a:rPr>
              <a:t>Conectar</a:t>
            </a:r>
          </a:p>
          <a:p>
            <a:pPr marL="0" marR="0" lvl="0" indent="0" algn="ctr" defTabSz="914102" rtl="0" eaLnBrk="1" fontAlgn="base" latinLnBrk="0" hangingPunct="1">
              <a:lnSpc>
                <a:spcPct val="95000"/>
              </a:lnSpc>
              <a:spcBef>
                <a:spcPct val="0"/>
              </a:spcBef>
              <a:spcAft>
                <a:spcPct val="0"/>
              </a:spcAft>
              <a:buClrTx/>
              <a:buSzTx/>
              <a:buFontTx/>
              <a:buNone/>
              <a:tabLst/>
              <a:defRPr/>
            </a:pPr>
            <a:r>
              <a:rPr lang="es-MX" sz="1600" b="1" kern="0" dirty="0">
                <a:solidFill>
                  <a:schemeClr val="tx1">
                    <a:lumMod val="65000"/>
                    <a:lumOff val="35000"/>
                  </a:schemeClr>
                </a:solidFill>
                <a:latin typeface="News Gothic MT" panose="020B0504020203020204" pitchFamily="34" charset="0"/>
                <a:cs typeface="Segoe UI" panose="020B0502040204020203" pitchFamily="34" charset="0"/>
              </a:rPr>
              <a:t>clientes</a:t>
            </a:r>
            <a:endParaRPr kumimoji="0" lang="es-MX" sz="1600" b="1" i="0" u="none" strike="noStrike" kern="0" cap="none" spc="0" normalizeH="0" baseline="0" noProof="0" dirty="0">
              <a:ln>
                <a:noFill/>
              </a:ln>
              <a:solidFill>
                <a:schemeClr val="tx1">
                  <a:lumMod val="65000"/>
                  <a:lumOff val="35000"/>
                </a:schemeClr>
              </a:solidFill>
              <a:effectLst/>
              <a:uLnTx/>
              <a:uFillTx/>
              <a:latin typeface="News Gothic MT" panose="020B0504020203020204" pitchFamily="34" charset="0"/>
              <a:cs typeface="Segoe UI" panose="020B0502040204020203" pitchFamily="34" charset="0"/>
            </a:endParaRPr>
          </a:p>
        </p:txBody>
      </p:sp>
      <p:sp>
        <p:nvSpPr>
          <p:cNvPr id="164" name="engage">
            <a:extLst>
              <a:ext uri="{FF2B5EF4-FFF2-40B4-BE49-F238E27FC236}">
                <a16:creationId xmlns:a16="http://schemas.microsoft.com/office/drawing/2014/main" id="{7CF1864D-EB08-4CFB-8F69-92385AE20B06}"/>
              </a:ext>
            </a:extLst>
          </p:cNvPr>
          <p:cNvSpPr/>
          <p:nvPr/>
        </p:nvSpPr>
        <p:spPr bwMode="auto">
          <a:xfrm>
            <a:off x="4602908" y="4616105"/>
            <a:ext cx="1518044" cy="46782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marL="0" marR="0" lvl="0" indent="0" algn="ctr" defTabSz="914102" rtl="0" eaLnBrk="1" fontAlgn="base" latinLnBrk="0" hangingPunct="1">
              <a:lnSpc>
                <a:spcPct val="95000"/>
              </a:lnSpc>
              <a:spcBef>
                <a:spcPct val="0"/>
              </a:spcBef>
              <a:spcAft>
                <a:spcPct val="0"/>
              </a:spcAft>
              <a:buClrTx/>
              <a:buSzTx/>
              <a:buFontTx/>
              <a:buNone/>
              <a:tabLst/>
              <a:defRPr/>
            </a:pPr>
            <a:r>
              <a:rPr kumimoji="0" lang="es-MX" sz="1600" b="1" i="0" u="none" strike="noStrike" kern="0" cap="none" spc="0" normalizeH="0" baseline="0" noProof="0" dirty="0">
                <a:ln>
                  <a:noFill/>
                </a:ln>
                <a:solidFill>
                  <a:schemeClr val="tx1">
                    <a:lumMod val="65000"/>
                    <a:lumOff val="35000"/>
                  </a:schemeClr>
                </a:solidFill>
                <a:effectLst/>
                <a:uLnTx/>
                <a:uFillTx/>
                <a:latin typeface="News Gothic MT" panose="020B0504020203020204" pitchFamily="34" charset="0"/>
                <a:cs typeface="Segoe UI" panose="020B0502040204020203" pitchFamily="34" charset="0"/>
              </a:rPr>
              <a:t>Empoderar</a:t>
            </a:r>
          </a:p>
          <a:p>
            <a:pPr marL="0" marR="0" lvl="0" indent="0" algn="ctr" defTabSz="914102" rtl="0" eaLnBrk="1" fontAlgn="base" latinLnBrk="0" hangingPunct="1">
              <a:lnSpc>
                <a:spcPct val="95000"/>
              </a:lnSpc>
              <a:spcBef>
                <a:spcPct val="0"/>
              </a:spcBef>
              <a:spcAft>
                <a:spcPct val="0"/>
              </a:spcAft>
              <a:buClrTx/>
              <a:buSzTx/>
              <a:buFontTx/>
              <a:buNone/>
              <a:tabLst/>
              <a:defRPr/>
            </a:pPr>
            <a:r>
              <a:rPr lang="es-MX" sz="1600" b="1" kern="0" dirty="0">
                <a:solidFill>
                  <a:schemeClr val="tx1">
                    <a:lumMod val="65000"/>
                    <a:lumOff val="35000"/>
                  </a:schemeClr>
                </a:solidFill>
                <a:latin typeface="News Gothic MT" panose="020B0504020203020204" pitchFamily="34" charset="0"/>
                <a:cs typeface="Segoe UI" panose="020B0502040204020203" pitchFamily="34" charset="0"/>
              </a:rPr>
              <a:t>Colaboradores</a:t>
            </a:r>
            <a:r>
              <a:rPr lang="es-MX" sz="1600" b="1" kern="0" noProof="0" dirty="0">
                <a:solidFill>
                  <a:schemeClr val="tx1">
                    <a:lumMod val="65000"/>
                    <a:lumOff val="35000"/>
                  </a:schemeClr>
                </a:solidFill>
                <a:latin typeface="News Gothic MT" panose="020B0504020203020204" pitchFamily="34" charset="0"/>
                <a:cs typeface="Segoe UI" panose="020B0502040204020203" pitchFamily="34" charset="0"/>
              </a:rPr>
              <a:t>s</a:t>
            </a:r>
            <a:endParaRPr kumimoji="0" lang="es-MX" sz="1600" b="1" i="0" u="none" strike="noStrike" kern="0" cap="none" spc="0" normalizeH="0" baseline="0" noProof="0" dirty="0">
              <a:ln>
                <a:noFill/>
              </a:ln>
              <a:solidFill>
                <a:schemeClr val="tx1">
                  <a:lumMod val="65000"/>
                  <a:lumOff val="35000"/>
                </a:schemeClr>
              </a:solidFill>
              <a:effectLst/>
              <a:uLnTx/>
              <a:uFillTx/>
              <a:latin typeface="News Gothic MT" panose="020B0504020203020204" pitchFamily="34" charset="0"/>
              <a:cs typeface="Segoe UI" panose="020B0502040204020203" pitchFamily="34" charset="0"/>
            </a:endParaRPr>
          </a:p>
        </p:txBody>
      </p:sp>
      <p:sp>
        <p:nvSpPr>
          <p:cNvPr id="202" name="Digital Transformation">
            <a:extLst>
              <a:ext uri="{FF2B5EF4-FFF2-40B4-BE49-F238E27FC236}">
                <a16:creationId xmlns:a16="http://schemas.microsoft.com/office/drawing/2014/main" id="{FE59E930-5065-4404-94C9-69C9CED507B3}"/>
              </a:ext>
            </a:extLst>
          </p:cNvPr>
          <p:cNvSpPr txBox="1">
            <a:spLocks/>
          </p:cNvSpPr>
          <p:nvPr/>
        </p:nvSpPr>
        <p:spPr>
          <a:xfrm>
            <a:off x="4909934" y="887870"/>
            <a:ext cx="6112962" cy="1301983"/>
          </a:xfrm>
          <a:prstGeom prst="rect">
            <a:avLst/>
          </a:prstGeom>
        </p:spPr>
        <p:txBody>
          <a:bodyPr vert="horz" wrap="square" lIns="143428" tIns="89642" rIns="143428" bIns="89642" rtlCol="0" anchor="t">
            <a:spAutoFit/>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ctr" defTabSz="932742" rtl="0" eaLnBrk="1" fontAlgn="auto" latinLnBrk="0" hangingPunct="1">
              <a:lnSpc>
                <a:spcPct val="90000"/>
              </a:lnSpc>
              <a:spcBef>
                <a:spcPct val="0"/>
              </a:spcBef>
              <a:spcAft>
                <a:spcPts val="0"/>
              </a:spcAft>
              <a:buClrTx/>
              <a:buSzTx/>
              <a:buFontTx/>
              <a:buNone/>
              <a:tabLst/>
              <a:defRPr/>
            </a:pPr>
            <a:br>
              <a:rPr kumimoji="0" lang="es-MX" sz="4000" b="1" i="0" u="none" strike="noStrike" kern="1200" cap="none" spc="-50" normalizeH="0" baseline="0" noProof="0" dirty="0">
                <a:ln w="3175">
                  <a:noFill/>
                </a:ln>
                <a:solidFill>
                  <a:srgbClr val="F7B726"/>
                </a:solidFill>
                <a:uLnTx/>
                <a:uFillTx/>
                <a:latin typeface="Exo" panose="02000503000000000000" pitchFamily="50" charset="0"/>
              </a:rPr>
            </a:br>
            <a:r>
              <a:rPr kumimoji="0" lang="es-MX" sz="4000" b="1" i="0" u="none" strike="noStrike" kern="1200" cap="none" spc="-50" normalizeH="0" baseline="0" noProof="0" dirty="0">
                <a:ln w="3175">
                  <a:noFill/>
                </a:ln>
                <a:solidFill>
                  <a:srgbClr val="F7B726"/>
                </a:solidFill>
                <a:uLnTx/>
                <a:uFillTx/>
                <a:latin typeface="Exo" panose="02000503000000000000" pitchFamily="50" charset="0"/>
              </a:rPr>
              <a:t>Transformación Digital</a:t>
            </a:r>
          </a:p>
        </p:txBody>
      </p:sp>
      <p:grpSp>
        <p:nvGrpSpPr>
          <p:cNvPr id="203" name="Group 131">
            <a:extLst>
              <a:ext uri="{FF2B5EF4-FFF2-40B4-BE49-F238E27FC236}">
                <a16:creationId xmlns:a16="http://schemas.microsoft.com/office/drawing/2014/main" id="{600C5A61-FD2F-4416-8699-737B367999CF}"/>
              </a:ext>
            </a:extLst>
          </p:cNvPr>
          <p:cNvGrpSpPr/>
          <p:nvPr/>
        </p:nvGrpSpPr>
        <p:grpSpPr>
          <a:xfrm>
            <a:off x="3794468" y="3303471"/>
            <a:ext cx="393385" cy="251058"/>
            <a:chOff x="7266879" y="3439948"/>
            <a:chExt cx="179612" cy="114628"/>
          </a:xfrm>
        </p:grpSpPr>
        <p:sp>
          <p:nvSpPr>
            <p:cNvPr id="204" name="Rectangle 3">
              <a:extLst>
                <a:ext uri="{FF2B5EF4-FFF2-40B4-BE49-F238E27FC236}">
                  <a16:creationId xmlns:a16="http://schemas.microsoft.com/office/drawing/2014/main" id="{BF2C43B9-E41C-4F1D-B326-6DF109406B30}"/>
                </a:ext>
              </a:extLst>
            </p:cNvPr>
            <p:cNvSpPr/>
            <p:nvPr/>
          </p:nvSpPr>
          <p:spPr bwMode="auto">
            <a:xfrm rot="2700000">
              <a:off x="7308123" y="3439948"/>
              <a:ext cx="114628" cy="114628"/>
            </a:xfrm>
            <a:custGeom>
              <a:avLst/>
              <a:gdLst>
                <a:gd name="connsiteX0" fmla="*/ 0 w 371366"/>
                <a:gd name="connsiteY0" fmla="*/ 0 h 371366"/>
                <a:gd name="connsiteX1" fmla="*/ 371366 w 371366"/>
                <a:gd name="connsiteY1" fmla="*/ 0 h 371366"/>
                <a:gd name="connsiteX2" fmla="*/ 371366 w 371366"/>
                <a:gd name="connsiteY2" fmla="*/ 371366 h 371366"/>
                <a:gd name="connsiteX3" fmla="*/ 0 w 371366"/>
                <a:gd name="connsiteY3" fmla="*/ 371366 h 371366"/>
                <a:gd name="connsiteX4" fmla="*/ 0 w 371366"/>
                <a:gd name="connsiteY4" fmla="*/ 0 h 371366"/>
                <a:gd name="connsiteX0" fmla="*/ 0 w 371366"/>
                <a:gd name="connsiteY0" fmla="*/ 371366 h 462806"/>
                <a:gd name="connsiteX1" fmla="*/ 0 w 371366"/>
                <a:gd name="connsiteY1" fmla="*/ 0 h 462806"/>
                <a:gd name="connsiteX2" fmla="*/ 371366 w 371366"/>
                <a:gd name="connsiteY2" fmla="*/ 0 h 462806"/>
                <a:gd name="connsiteX3" fmla="*/ 371366 w 371366"/>
                <a:gd name="connsiteY3" fmla="*/ 371366 h 462806"/>
                <a:gd name="connsiteX4" fmla="*/ 91440 w 371366"/>
                <a:gd name="connsiteY4" fmla="*/ 462806 h 462806"/>
                <a:gd name="connsiteX0" fmla="*/ 0 w 371366"/>
                <a:gd name="connsiteY0" fmla="*/ 0 h 462806"/>
                <a:gd name="connsiteX1" fmla="*/ 371366 w 371366"/>
                <a:gd name="connsiteY1" fmla="*/ 0 h 462806"/>
                <a:gd name="connsiteX2" fmla="*/ 371366 w 371366"/>
                <a:gd name="connsiteY2" fmla="*/ 371366 h 462806"/>
                <a:gd name="connsiteX3" fmla="*/ 91440 w 371366"/>
                <a:gd name="connsiteY3" fmla="*/ 462806 h 462806"/>
                <a:gd name="connsiteX0" fmla="*/ 0 w 371366"/>
                <a:gd name="connsiteY0" fmla="*/ 0 h 371366"/>
                <a:gd name="connsiteX1" fmla="*/ 371366 w 371366"/>
                <a:gd name="connsiteY1" fmla="*/ 0 h 371366"/>
                <a:gd name="connsiteX2" fmla="*/ 371366 w 371366"/>
                <a:gd name="connsiteY2" fmla="*/ 371366 h 371366"/>
              </a:gdLst>
              <a:ahLst/>
              <a:cxnLst>
                <a:cxn ang="0">
                  <a:pos x="connsiteX0" y="connsiteY0"/>
                </a:cxn>
                <a:cxn ang="0">
                  <a:pos x="connsiteX1" y="connsiteY1"/>
                </a:cxn>
                <a:cxn ang="0">
                  <a:pos x="connsiteX2" y="connsiteY2"/>
                </a:cxn>
              </a:cxnLst>
              <a:rect l="l" t="t" r="r" b="b"/>
              <a:pathLst>
                <a:path w="371366" h="371366">
                  <a:moveTo>
                    <a:pt x="0" y="0"/>
                  </a:moveTo>
                  <a:lnTo>
                    <a:pt x="371366" y="0"/>
                  </a:lnTo>
                  <a:lnTo>
                    <a:pt x="371366" y="371366"/>
                  </a:lnTo>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89638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05050"/>
                </a:solidFill>
                <a:effectLst/>
                <a:uLnTx/>
                <a:uFillTx/>
                <a:latin typeface="Segoe UI Semilight"/>
                <a:ea typeface="+mn-ea"/>
                <a:cs typeface="+mn-cs"/>
              </a:endParaRPr>
            </a:p>
          </p:txBody>
        </p:sp>
        <p:cxnSp>
          <p:nvCxnSpPr>
            <p:cNvPr id="205" name="Straight Connector 133">
              <a:extLst>
                <a:ext uri="{FF2B5EF4-FFF2-40B4-BE49-F238E27FC236}">
                  <a16:creationId xmlns:a16="http://schemas.microsoft.com/office/drawing/2014/main" id="{B0FABA0B-3172-41FF-96E6-C0D27D9858DA}"/>
                </a:ext>
              </a:extLst>
            </p:cNvPr>
            <p:cNvCxnSpPr>
              <a:cxnSpLocks/>
            </p:cNvCxnSpPr>
            <p:nvPr/>
          </p:nvCxnSpPr>
          <p:spPr>
            <a:xfrm flipH="1">
              <a:off x="7266879" y="3497262"/>
              <a:ext cx="179612" cy="0"/>
            </a:xfrm>
            <a:prstGeom prst="line">
              <a:avLst/>
            </a:pr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cxnSp>
      </p:grpSp>
      <p:cxnSp>
        <p:nvCxnSpPr>
          <p:cNvPr id="206" name="Straight Connector 134">
            <a:extLst>
              <a:ext uri="{FF2B5EF4-FFF2-40B4-BE49-F238E27FC236}">
                <a16:creationId xmlns:a16="http://schemas.microsoft.com/office/drawing/2014/main" id="{625A44B2-4154-440C-9EDA-40E59BDEF27C}"/>
              </a:ext>
            </a:extLst>
          </p:cNvPr>
          <p:cNvCxnSpPr>
            <a:cxnSpLocks/>
          </p:cNvCxnSpPr>
          <p:nvPr/>
        </p:nvCxnSpPr>
        <p:spPr>
          <a:xfrm>
            <a:off x="3794449" y="1581209"/>
            <a:ext cx="0" cy="3694176"/>
          </a:xfrm>
          <a:prstGeom prst="line">
            <a:avLst/>
          </a:prstGeom>
          <a:noFill/>
          <a:ln w="25400" cap="flat">
            <a:gradFill>
              <a:gsLst>
                <a:gs pos="49000">
                  <a:schemeClr val="bg1">
                    <a:lumMod val="75000"/>
                  </a:schemeClr>
                </a:gs>
                <a:gs pos="0">
                  <a:schemeClr val="bg1">
                    <a:lumMod val="75000"/>
                  </a:schemeClr>
                </a:gs>
              </a:gsLst>
              <a:lin ang="5400000" scaled="1"/>
            </a:gradFill>
            <a:prstDash val="solid"/>
            <a:miter lim="800000"/>
            <a:headEnd/>
            <a:tailEnd/>
          </a:ln>
          <a:extLst>
            <a:ext uri="{909E8E84-426E-40DD-AFC4-6F175D3DCCD1}">
              <a14:hiddenFill xmlns:a14="http://schemas.microsoft.com/office/drawing/2010/main">
                <a:solidFill>
                  <a:srgbClr val="FFFFFF"/>
                </a:solidFill>
              </a14:hiddenFill>
            </a:ext>
          </a:extLst>
        </p:spPr>
      </p:cxnSp>
      <p:sp>
        <p:nvSpPr>
          <p:cNvPr id="246" name="Rectangle 309">
            <a:extLst>
              <a:ext uri="{FF2B5EF4-FFF2-40B4-BE49-F238E27FC236}">
                <a16:creationId xmlns:a16="http://schemas.microsoft.com/office/drawing/2014/main" id="{66885E47-7435-4B58-9AA0-02E0BA09B9B7}"/>
              </a:ext>
            </a:extLst>
          </p:cNvPr>
          <p:cNvSpPr/>
          <p:nvPr/>
        </p:nvSpPr>
        <p:spPr bwMode="auto">
          <a:xfrm>
            <a:off x="1519008" y="3689102"/>
            <a:ext cx="1627048" cy="46782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defTabSz="914102" fontAlgn="base">
              <a:lnSpc>
                <a:spcPct val="95000"/>
              </a:lnSpc>
              <a:spcBef>
                <a:spcPct val="0"/>
              </a:spcBef>
              <a:spcAft>
                <a:spcPct val="0"/>
              </a:spcAft>
              <a:defRPr/>
            </a:pPr>
            <a:r>
              <a:rPr lang="es-MX" sz="1600" b="1" kern="0" dirty="0">
                <a:solidFill>
                  <a:schemeClr val="tx1">
                    <a:lumMod val="65000"/>
                    <a:lumOff val="35000"/>
                  </a:schemeClr>
                </a:solidFill>
                <a:latin typeface="News Gothic MT" panose="020B0504020203020204" pitchFamily="34" charset="0"/>
                <a:cs typeface="Segoe UI" panose="020B0502040204020203" pitchFamily="34" charset="0"/>
              </a:rPr>
              <a:t>Aplicaciones </a:t>
            </a:r>
          </a:p>
          <a:p>
            <a:pPr defTabSz="914102" fontAlgn="base">
              <a:lnSpc>
                <a:spcPct val="95000"/>
              </a:lnSpc>
              <a:spcBef>
                <a:spcPct val="0"/>
              </a:spcBef>
              <a:spcAft>
                <a:spcPct val="0"/>
              </a:spcAft>
              <a:defRPr/>
            </a:pPr>
            <a:r>
              <a:rPr lang="es-MX" sz="1600" b="1" kern="0" dirty="0">
                <a:solidFill>
                  <a:schemeClr val="tx1">
                    <a:lumMod val="65000"/>
                    <a:lumOff val="35000"/>
                  </a:schemeClr>
                </a:solidFill>
                <a:latin typeface="News Gothic MT" panose="020B0504020203020204" pitchFamily="34" charset="0"/>
                <a:cs typeface="Segoe UI" panose="020B0502040204020203" pitchFamily="34" charset="0"/>
              </a:rPr>
              <a:t>e Infraestructura</a:t>
            </a:r>
          </a:p>
        </p:txBody>
      </p:sp>
      <p:sp>
        <p:nvSpPr>
          <p:cNvPr id="247" name="Rectangle 310">
            <a:extLst>
              <a:ext uri="{FF2B5EF4-FFF2-40B4-BE49-F238E27FC236}">
                <a16:creationId xmlns:a16="http://schemas.microsoft.com/office/drawing/2014/main" id="{08682286-CF25-4E91-A723-0BFFF2EE92D2}"/>
              </a:ext>
            </a:extLst>
          </p:cNvPr>
          <p:cNvSpPr/>
          <p:nvPr/>
        </p:nvSpPr>
        <p:spPr bwMode="auto">
          <a:xfrm>
            <a:off x="1541887" y="4739551"/>
            <a:ext cx="1033936" cy="23391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R="0" lvl="0" indent="0" defTabSz="914102" fontAlgn="base">
              <a:lnSpc>
                <a:spcPct val="95000"/>
              </a:lnSpc>
              <a:spcBef>
                <a:spcPct val="0"/>
              </a:spcBef>
              <a:spcAft>
                <a:spcPct val="0"/>
              </a:spcAft>
              <a:buClrTx/>
              <a:buSzTx/>
              <a:buFontTx/>
              <a:buNone/>
              <a:tabLst/>
              <a:defRPr/>
            </a:pPr>
            <a:r>
              <a:rPr lang="es-MX" sz="1600" b="1" kern="0" dirty="0">
                <a:solidFill>
                  <a:schemeClr val="tx1">
                    <a:lumMod val="65000"/>
                    <a:lumOff val="35000"/>
                  </a:schemeClr>
                </a:solidFill>
                <a:latin typeface="News Gothic MT" panose="020B0504020203020204" pitchFamily="34" charset="0"/>
                <a:cs typeface="Segoe UI" panose="020B0502040204020203" pitchFamily="34" charset="0"/>
              </a:rPr>
              <a:t>Datos &amp; IA</a:t>
            </a:r>
          </a:p>
        </p:txBody>
      </p:sp>
      <p:sp>
        <p:nvSpPr>
          <p:cNvPr id="248" name="Rectangle 311">
            <a:extLst>
              <a:ext uri="{FF2B5EF4-FFF2-40B4-BE49-F238E27FC236}">
                <a16:creationId xmlns:a16="http://schemas.microsoft.com/office/drawing/2014/main" id="{EA635A31-C010-4B37-8ED3-7E2379D62962}"/>
              </a:ext>
            </a:extLst>
          </p:cNvPr>
          <p:cNvSpPr/>
          <p:nvPr/>
        </p:nvSpPr>
        <p:spPr bwMode="auto">
          <a:xfrm>
            <a:off x="1516710" y="2681923"/>
            <a:ext cx="1280799" cy="46782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R="0" lvl="0" indent="0" defTabSz="914102" fontAlgn="base">
              <a:lnSpc>
                <a:spcPct val="95000"/>
              </a:lnSpc>
              <a:spcBef>
                <a:spcPct val="0"/>
              </a:spcBef>
              <a:spcAft>
                <a:spcPct val="0"/>
              </a:spcAft>
              <a:buClrTx/>
              <a:buSzTx/>
              <a:buFontTx/>
              <a:buNone/>
              <a:tabLst/>
              <a:defRPr/>
            </a:pPr>
            <a:r>
              <a:rPr lang="es-MX" sz="1600" b="1" kern="0" dirty="0">
                <a:solidFill>
                  <a:schemeClr val="tx1">
                    <a:lumMod val="65000"/>
                    <a:lumOff val="35000"/>
                  </a:schemeClr>
                </a:solidFill>
                <a:latin typeface="News Gothic MT" panose="020B0504020203020204" pitchFamily="34" charset="0"/>
                <a:cs typeface="Segoe UI" panose="020B0502040204020203" pitchFamily="34" charset="0"/>
              </a:rPr>
              <a:t>Aplicaciones </a:t>
            </a:r>
          </a:p>
          <a:p>
            <a:pPr marR="0" lvl="0" indent="0" defTabSz="914102" fontAlgn="base">
              <a:lnSpc>
                <a:spcPct val="95000"/>
              </a:lnSpc>
              <a:spcBef>
                <a:spcPct val="0"/>
              </a:spcBef>
              <a:spcAft>
                <a:spcPct val="0"/>
              </a:spcAft>
              <a:buClrTx/>
              <a:buSzTx/>
              <a:buFontTx/>
              <a:buNone/>
              <a:tabLst/>
              <a:defRPr/>
            </a:pPr>
            <a:r>
              <a:rPr lang="es-MX" sz="1600" b="1" kern="0" dirty="0">
                <a:solidFill>
                  <a:schemeClr val="tx1">
                    <a:lumMod val="65000"/>
                    <a:lumOff val="35000"/>
                  </a:schemeClr>
                </a:solidFill>
                <a:latin typeface="News Gothic MT" panose="020B0504020203020204" pitchFamily="34" charset="0"/>
                <a:cs typeface="Segoe UI" panose="020B0502040204020203" pitchFamily="34" charset="0"/>
              </a:rPr>
              <a:t>de Negocio</a:t>
            </a:r>
          </a:p>
        </p:txBody>
      </p:sp>
      <p:sp>
        <p:nvSpPr>
          <p:cNvPr id="249" name="Rectangle 312">
            <a:extLst>
              <a:ext uri="{FF2B5EF4-FFF2-40B4-BE49-F238E27FC236}">
                <a16:creationId xmlns:a16="http://schemas.microsoft.com/office/drawing/2014/main" id="{2A5899B1-A78F-4555-B525-6CA2A3077C26}"/>
              </a:ext>
            </a:extLst>
          </p:cNvPr>
          <p:cNvSpPr/>
          <p:nvPr/>
        </p:nvSpPr>
        <p:spPr bwMode="auto">
          <a:xfrm>
            <a:off x="1536606" y="1653525"/>
            <a:ext cx="1777989" cy="46782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102" fontAlgn="base">
              <a:lnSpc>
                <a:spcPct val="95000"/>
              </a:lnSpc>
              <a:spcBef>
                <a:spcPct val="0"/>
              </a:spcBef>
              <a:spcAft>
                <a:spcPct val="0"/>
              </a:spcAft>
              <a:defRPr/>
            </a:pPr>
            <a:r>
              <a:rPr lang="es-MX" sz="1600" b="1" kern="0" dirty="0">
                <a:solidFill>
                  <a:schemeClr val="tx1">
                    <a:lumMod val="65000"/>
                    <a:lumOff val="35000"/>
                  </a:schemeClr>
                </a:solidFill>
                <a:latin typeface="News Gothic MT" panose="020B0504020203020204" pitchFamily="34" charset="0"/>
                <a:cs typeface="Segoe UI" panose="020B0502040204020203" pitchFamily="34" charset="0"/>
              </a:rPr>
              <a:t>Lugar de Trabajo Moderno</a:t>
            </a:r>
          </a:p>
        </p:txBody>
      </p:sp>
      <p:grpSp>
        <p:nvGrpSpPr>
          <p:cNvPr id="256" name="Group 168">
            <a:extLst>
              <a:ext uri="{FF2B5EF4-FFF2-40B4-BE49-F238E27FC236}">
                <a16:creationId xmlns:a16="http://schemas.microsoft.com/office/drawing/2014/main" id="{5A1FC41F-B06A-4422-A2BF-2532A1C55A98}"/>
              </a:ext>
            </a:extLst>
          </p:cNvPr>
          <p:cNvGrpSpPr/>
          <p:nvPr/>
        </p:nvGrpSpPr>
        <p:grpSpPr>
          <a:xfrm>
            <a:off x="6002143" y="3400865"/>
            <a:ext cx="102684" cy="63196"/>
            <a:chOff x="7131063" y="3379202"/>
            <a:chExt cx="519133" cy="319492"/>
          </a:xfrm>
          <a:solidFill>
            <a:srgbClr val="0084D9">
              <a:alpha val="0"/>
            </a:srgbClr>
          </a:solidFill>
        </p:grpSpPr>
        <p:sp>
          <p:nvSpPr>
            <p:cNvPr id="257" name="Freeform 34">
              <a:extLst>
                <a:ext uri="{FF2B5EF4-FFF2-40B4-BE49-F238E27FC236}">
                  <a16:creationId xmlns:a16="http://schemas.microsoft.com/office/drawing/2014/main" id="{5E6DE8D0-F1E6-44A7-9D9A-BBF4FBB70CE7}"/>
                </a:ext>
              </a:extLst>
            </p:cNvPr>
            <p:cNvSpPr>
              <a:spLocks/>
            </p:cNvSpPr>
            <p:nvPr/>
          </p:nvSpPr>
          <p:spPr bwMode="auto">
            <a:xfrm>
              <a:off x="7264057" y="3392960"/>
              <a:ext cx="386139" cy="61147"/>
            </a:xfrm>
            <a:custGeom>
              <a:avLst/>
              <a:gdLst>
                <a:gd name="T0" fmla="*/ 251 w 269"/>
                <a:gd name="T1" fmla="*/ 37 h 37"/>
                <a:gd name="T2" fmla="*/ 19 w 269"/>
                <a:gd name="T3" fmla="*/ 37 h 37"/>
                <a:gd name="T4" fmla="*/ 0 w 269"/>
                <a:gd name="T5" fmla="*/ 19 h 37"/>
                <a:gd name="T6" fmla="*/ 0 w 269"/>
                <a:gd name="T7" fmla="*/ 19 h 37"/>
                <a:gd name="T8" fmla="*/ 19 w 269"/>
                <a:gd name="T9" fmla="*/ 0 h 37"/>
                <a:gd name="T10" fmla="*/ 251 w 269"/>
                <a:gd name="T11" fmla="*/ 0 h 37"/>
                <a:gd name="T12" fmla="*/ 269 w 269"/>
                <a:gd name="T13" fmla="*/ 19 h 37"/>
                <a:gd name="T14" fmla="*/ 269 w 269"/>
                <a:gd name="T15" fmla="*/ 19 h 37"/>
                <a:gd name="T16" fmla="*/ 251 w 269"/>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37">
                  <a:moveTo>
                    <a:pt x="251" y="37"/>
                  </a:moveTo>
                  <a:cubicBezTo>
                    <a:pt x="19" y="37"/>
                    <a:pt x="19" y="37"/>
                    <a:pt x="19" y="37"/>
                  </a:cubicBezTo>
                  <a:cubicBezTo>
                    <a:pt x="8" y="37"/>
                    <a:pt x="0" y="29"/>
                    <a:pt x="0" y="19"/>
                  </a:cubicBezTo>
                  <a:cubicBezTo>
                    <a:pt x="0" y="19"/>
                    <a:pt x="0" y="19"/>
                    <a:pt x="0" y="19"/>
                  </a:cubicBezTo>
                  <a:cubicBezTo>
                    <a:pt x="0" y="9"/>
                    <a:pt x="8" y="0"/>
                    <a:pt x="19" y="0"/>
                  </a:cubicBezTo>
                  <a:cubicBezTo>
                    <a:pt x="251" y="0"/>
                    <a:pt x="251" y="0"/>
                    <a:pt x="251" y="0"/>
                  </a:cubicBezTo>
                  <a:cubicBezTo>
                    <a:pt x="261" y="0"/>
                    <a:pt x="269" y="9"/>
                    <a:pt x="269" y="19"/>
                  </a:cubicBezTo>
                  <a:cubicBezTo>
                    <a:pt x="269" y="19"/>
                    <a:pt x="269" y="19"/>
                    <a:pt x="269" y="19"/>
                  </a:cubicBezTo>
                  <a:cubicBezTo>
                    <a:pt x="269" y="29"/>
                    <a:pt x="261" y="37"/>
                    <a:pt x="25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1A1A1A"/>
                </a:solidFill>
                <a:effectLst/>
                <a:uLnTx/>
                <a:uFillTx/>
                <a:latin typeface="Segoe UI"/>
                <a:ea typeface="+mn-ea"/>
                <a:cs typeface="+mn-cs"/>
              </a:endParaRPr>
            </a:p>
          </p:txBody>
        </p:sp>
        <p:sp>
          <p:nvSpPr>
            <p:cNvPr id="258" name="Freeform 35">
              <a:extLst>
                <a:ext uri="{FF2B5EF4-FFF2-40B4-BE49-F238E27FC236}">
                  <a16:creationId xmlns:a16="http://schemas.microsoft.com/office/drawing/2014/main" id="{3DEF2043-3C08-4359-AB16-3CA1140CB9FB}"/>
                </a:ext>
              </a:extLst>
            </p:cNvPr>
            <p:cNvSpPr>
              <a:spLocks/>
            </p:cNvSpPr>
            <p:nvPr/>
          </p:nvSpPr>
          <p:spPr bwMode="auto">
            <a:xfrm>
              <a:off x="7264057" y="3515254"/>
              <a:ext cx="386139" cy="61147"/>
            </a:xfrm>
            <a:custGeom>
              <a:avLst/>
              <a:gdLst>
                <a:gd name="T0" fmla="*/ 251 w 269"/>
                <a:gd name="T1" fmla="*/ 37 h 37"/>
                <a:gd name="T2" fmla="*/ 19 w 269"/>
                <a:gd name="T3" fmla="*/ 37 h 37"/>
                <a:gd name="T4" fmla="*/ 0 w 269"/>
                <a:gd name="T5" fmla="*/ 19 h 37"/>
                <a:gd name="T6" fmla="*/ 0 w 269"/>
                <a:gd name="T7" fmla="*/ 19 h 37"/>
                <a:gd name="T8" fmla="*/ 19 w 269"/>
                <a:gd name="T9" fmla="*/ 0 h 37"/>
                <a:gd name="T10" fmla="*/ 251 w 269"/>
                <a:gd name="T11" fmla="*/ 0 h 37"/>
                <a:gd name="T12" fmla="*/ 269 w 269"/>
                <a:gd name="T13" fmla="*/ 19 h 37"/>
                <a:gd name="T14" fmla="*/ 269 w 269"/>
                <a:gd name="T15" fmla="*/ 19 h 37"/>
                <a:gd name="T16" fmla="*/ 251 w 269"/>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37">
                  <a:moveTo>
                    <a:pt x="251" y="37"/>
                  </a:moveTo>
                  <a:cubicBezTo>
                    <a:pt x="19" y="37"/>
                    <a:pt x="19" y="37"/>
                    <a:pt x="19" y="37"/>
                  </a:cubicBezTo>
                  <a:cubicBezTo>
                    <a:pt x="8" y="37"/>
                    <a:pt x="0" y="29"/>
                    <a:pt x="0" y="19"/>
                  </a:cubicBezTo>
                  <a:cubicBezTo>
                    <a:pt x="0" y="19"/>
                    <a:pt x="0" y="19"/>
                    <a:pt x="0" y="19"/>
                  </a:cubicBezTo>
                  <a:cubicBezTo>
                    <a:pt x="0" y="9"/>
                    <a:pt x="8" y="0"/>
                    <a:pt x="19" y="0"/>
                  </a:cubicBezTo>
                  <a:cubicBezTo>
                    <a:pt x="251" y="0"/>
                    <a:pt x="251" y="0"/>
                    <a:pt x="251" y="0"/>
                  </a:cubicBezTo>
                  <a:cubicBezTo>
                    <a:pt x="261" y="0"/>
                    <a:pt x="269" y="9"/>
                    <a:pt x="269" y="19"/>
                  </a:cubicBezTo>
                  <a:cubicBezTo>
                    <a:pt x="269" y="19"/>
                    <a:pt x="269" y="19"/>
                    <a:pt x="269" y="19"/>
                  </a:cubicBezTo>
                  <a:cubicBezTo>
                    <a:pt x="269" y="29"/>
                    <a:pt x="261" y="37"/>
                    <a:pt x="25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1A1A1A"/>
                </a:solidFill>
                <a:effectLst/>
                <a:uLnTx/>
                <a:uFillTx/>
                <a:latin typeface="Segoe UI"/>
                <a:ea typeface="+mn-ea"/>
                <a:cs typeface="+mn-cs"/>
              </a:endParaRPr>
            </a:p>
          </p:txBody>
        </p:sp>
        <p:sp>
          <p:nvSpPr>
            <p:cNvPr id="259" name="Freeform 36">
              <a:extLst>
                <a:ext uri="{FF2B5EF4-FFF2-40B4-BE49-F238E27FC236}">
                  <a16:creationId xmlns:a16="http://schemas.microsoft.com/office/drawing/2014/main" id="{6C81D31C-7FA8-4A89-BD78-39E19C8D0836}"/>
                </a:ext>
              </a:extLst>
            </p:cNvPr>
            <p:cNvSpPr>
              <a:spLocks/>
            </p:cNvSpPr>
            <p:nvPr/>
          </p:nvSpPr>
          <p:spPr bwMode="auto">
            <a:xfrm>
              <a:off x="7264057" y="3637547"/>
              <a:ext cx="386139" cy="61147"/>
            </a:xfrm>
            <a:custGeom>
              <a:avLst/>
              <a:gdLst>
                <a:gd name="T0" fmla="*/ 251 w 269"/>
                <a:gd name="T1" fmla="*/ 37 h 37"/>
                <a:gd name="T2" fmla="*/ 19 w 269"/>
                <a:gd name="T3" fmla="*/ 37 h 37"/>
                <a:gd name="T4" fmla="*/ 0 w 269"/>
                <a:gd name="T5" fmla="*/ 19 h 37"/>
                <a:gd name="T6" fmla="*/ 0 w 269"/>
                <a:gd name="T7" fmla="*/ 19 h 37"/>
                <a:gd name="T8" fmla="*/ 19 w 269"/>
                <a:gd name="T9" fmla="*/ 0 h 37"/>
                <a:gd name="T10" fmla="*/ 251 w 269"/>
                <a:gd name="T11" fmla="*/ 0 h 37"/>
                <a:gd name="T12" fmla="*/ 269 w 269"/>
                <a:gd name="T13" fmla="*/ 19 h 37"/>
                <a:gd name="T14" fmla="*/ 269 w 269"/>
                <a:gd name="T15" fmla="*/ 19 h 37"/>
                <a:gd name="T16" fmla="*/ 251 w 269"/>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37">
                  <a:moveTo>
                    <a:pt x="251" y="37"/>
                  </a:moveTo>
                  <a:cubicBezTo>
                    <a:pt x="19" y="37"/>
                    <a:pt x="19" y="37"/>
                    <a:pt x="19" y="37"/>
                  </a:cubicBezTo>
                  <a:cubicBezTo>
                    <a:pt x="8" y="37"/>
                    <a:pt x="0" y="29"/>
                    <a:pt x="0" y="19"/>
                  </a:cubicBezTo>
                  <a:cubicBezTo>
                    <a:pt x="0" y="19"/>
                    <a:pt x="0" y="19"/>
                    <a:pt x="0" y="19"/>
                  </a:cubicBezTo>
                  <a:cubicBezTo>
                    <a:pt x="0" y="9"/>
                    <a:pt x="8" y="0"/>
                    <a:pt x="19" y="0"/>
                  </a:cubicBezTo>
                  <a:cubicBezTo>
                    <a:pt x="251" y="0"/>
                    <a:pt x="251" y="0"/>
                    <a:pt x="251" y="0"/>
                  </a:cubicBezTo>
                  <a:cubicBezTo>
                    <a:pt x="261" y="0"/>
                    <a:pt x="269" y="9"/>
                    <a:pt x="269" y="19"/>
                  </a:cubicBezTo>
                  <a:cubicBezTo>
                    <a:pt x="269" y="19"/>
                    <a:pt x="269" y="19"/>
                    <a:pt x="269" y="19"/>
                  </a:cubicBezTo>
                  <a:cubicBezTo>
                    <a:pt x="269" y="29"/>
                    <a:pt x="261" y="37"/>
                    <a:pt x="25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1A1A1A"/>
                </a:solidFill>
                <a:effectLst/>
                <a:uLnTx/>
                <a:uFillTx/>
                <a:latin typeface="Segoe UI"/>
                <a:ea typeface="+mn-ea"/>
                <a:cs typeface="+mn-cs"/>
              </a:endParaRPr>
            </a:p>
          </p:txBody>
        </p:sp>
        <p:sp>
          <p:nvSpPr>
            <p:cNvPr id="260" name="Oval 38">
              <a:extLst>
                <a:ext uri="{FF2B5EF4-FFF2-40B4-BE49-F238E27FC236}">
                  <a16:creationId xmlns:a16="http://schemas.microsoft.com/office/drawing/2014/main" id="{2341793B-D3C4-4CAD-8168-20C90F8F0B74}"/>
                </a:ext>
              </a:extLst>
            </p:cNvPr>
            <p:cNvSpPr>
              <a:spLocks noChangeArrowheads="1"/>
            </p:cNvSpPr>
            <p:nvPr/>
          </p:nvSpPr>
          <p:spPr bwMode="auto">
            <a:xfrm>
              <a:off x="7131063" y="3379202"/>
              <a:ext cx="87134" cy="87134"/>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1A1A1A"/>
                </a:solidFill>
                <a:effectLst/>
                <a:uLnTx/>
                <a:uFillTx/>
                <a:latin typeface="Segoe UI"/>
                <a:ea typeface="+mn-ea"/>
                <a:cs typeface="+mn-cs"/>
              </a:endParaRPr>
            </a:p>
          </p:txBody>
        </p:sp>
        <p:sp>
          <p:nvSpPr>
            <p:cNvPr id="261" name="Freeform 39">
              <a:extLst>
                <a:ext uri="{FF2B5EF4-FFF2-40B4-BE49-F238E27FC236}">
                  <a16:creationId xmlns:a16="http://schemas.microsoft.com/office/drawing/2014/main" id="{BB5183D7-8015-420E-9B1F-B94C23080A61}"/>
                </a:ext>
              </a:extLst>
            </p:cNvPr>
            <p:cNvSpPr>
              <a:spLocks/>
            </p:cNvSpPr>
            <p:nvPr/>
          </p:nvSpPr>
          <p:spPr bwMode="auto">
            <a:xfrm>
              <a:off x="7144821" y="3383788"/>
              <a:ext cx="81020" cy="56561"/>
            </a:xfrm>
            <a:custGeom>
              <a:avLst/>
              <a:gdLst>
                <a:gd name="T0" fmla="*/ 19 w 49"/>
                <a:gd name="T1" fmla="*/ 34 h 34"/>
                <a:gd name="T2" fmla="*/ 16 w 49"/>
                <a:gd name="T3" fmla="*/ 33 h 34"/>
                <a:gd name="T4" fmla="*/ 0 w 49"/>
                <a:gd name="T5" fmla="*/ 17 h 34"/>
                <a:gd name="T6" fmla="*/ 7 w 49"/>
                <a:gd name="T7" fmla="*/ 10 h 34"/>
                <a:gd name="T8" fmla="*/ 19 w 49"/>
                <a:gd name="T9" fmla="*/ 23 h 34"/>
                <a:gd name="T10" fmla="*/ 42 w 49"/>
                <a:gd name="T11" fmla="*/ 0 h 34"/>
                <a:gd name="T12" fmla="*/ 49 w 49"/>
                <a:gd name="T13" fmla="*/ 7 h 34"/>
                <a:gd name="T14" fmla="*/ 23 w 49"/>
                <a:gd name="T15" fmla="*/ 33 h 34"/>
                <a:gd name="T16" fmla="*/ 19 w 49"/>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19" y="34"/>
                  </a:moveTo>
                  <a:cubicBezTo>
                    <a:pt x="18" y="34"/>
                    <a:pt x="17" y="34"/>
                    <a:pt x="16" y="33"/>
                  </a:cubicBezTo>
                  <a:cubicBezTo>
                    <a:pt x="0" y="17"/>
                    <a:pt x="0" y="17"/>
                    <a:pt x="0" y="17"/>
                  </a:cubicBezTo>
                  <a:cubicBezTo>
                    <a:pt x="7" y="10"/>
                    <a:pt x="7" y="10"/>
                    <a:pt x="7" y="10"/>
                  </a:cubicBezTo>
                  <a:cubicBezTo>
                    <a:pt x="19" y="23"/>
                    <a:pt x="19" y="23"/>
                    <a:pt x="19" y="23"/>
                  </a:cubicBezTo>
                  <a:cubicBezTo>
                    <a:pt x="42" y="0"/>
                    <a:pt x="42" y="0"/>
                    <a:pt x="42" y="0"/>
                  </a:cubicBezTo>
                  <a:cubicBezTo>
                    <a:pt x="49" y="7"/>
                    <a:pt x="49" y="7"/>
                    <a:pt x="49" y="7"/>
                  </a:cubicBezTo>
                  <a:cubicBezTo>
                    <a:pt x="23" y="33"/>
                    <a:pt x="23" y="33"/>
                    <a:pt x="23" y="33"/>
                  </a:cubicBezTo>
                  <a:cubicBezTo>
                    <a:pt x="22" y="34"/>
                    <a:pt x="21" y="34"/>
                    <a:pt x="19" y="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1A1A1A"/>
                </a:solidFill>
                <a:effectLst/>
                <a:uLnTx/>
                <a:uFillTx/>
                <a:latin typeface="Segoe UI"/>
                <a:ea typeface="+mn-ea"/>
                <a:cs typeface="+mn-cs"/>
              </a:endParaRPr>
            </a:p>
          </p:txBody>
        </p:sp>
        <p:sp>
          <p:nvSpPr>
            <p:cNvPr id="262" name="Oval 40">
              <a:extLst>
                <a:ext uri="{FF2B5EF4-FFF2-40B4-BE49-F238E27FC236}">
                  <a16:creationId xmlns:a16="http://schemas.microsoft.com/office/drawing/2014/main" id="{3D1878C4-65F8-4CFA-99AF-869BE9C2968A}"/>
                </a:ext>
              </a:extLst>
            </p:cNvPr>
            <p:cNvSpPr>
              <a:spLocks noChangeArrowheads="1"/>
            </p:cNvSpPr>
            <p:nvPr/>
          </p:nvSpPr>
          <p:spPr bwMode="auto">
            <a:xfrm>
              <a:off x="7131063" y="3501496"/>
              <a:ext cx="87134" cy="87134"/>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1A1A1A"/>
                </a:solidFill>
                <a:effectLst/>
                <a:uLnTx/>
                <a:uFillTx/>
                <a:latin typeface="Segoe UI"/>
                <a:ea typeface="+mn-ea"/>
                <a:cs typeface="+mn-cs"/>
              </a:endParaRPr>
            </a:p>
          </p:txBody>
        </p:sp>
        <p:sp>
          <p:nvSpPr>
            <p:cNvPr id="263" name="Freeform 41">
              <a:extLst>
                <a:ext uri="{FF2B5EF4-FFF2-40B4-BE49-F238E27FC236}">
                  <a16:creationId xmlns:a16="http://schemas.microsoft.com/office/drawing/2014/main" id="{E0B3CC78-3B74-45F2-97E9-8F9688A57BAD}"/>
                </a:ext>
              </a:extLst>
            </p:cNvPr>
            <p:cNvSpPr>
              <a:spLocks/>
            </p:cNvSpPr>
            <p:nvPr/>
          </p:nvSpPr>
          <p:spPr bwMode="auto">
            <a:xfrm>
              <a:off x="7144821" y="3506082"/>
              <a:ext cx="81020" cy="56561"/>
            </a:xfrm>
            <a:custGeom>
              <a:avLst/>
              <a:gdLst>
                <a:gd name="T0" fmla="*/ 19 w 49"/>
                <a:gd name="T1" fmla="*/ 34 h 34"/>
                <a:gd name="T2" fmla="*/ 16 w 49"/>
                <a:gd name="T3" fmla="*/ 33 h 34"/>
                <a:gd name="T4" fmla="*/ 0 w 49"/>
                <a:gd name="T5" fmla="*/ 17 h 34"/>
                <a:gd name="T6" fmla="*/ 7 w 49"/>
                <a:gd name="T7" fmla="*/ 10 h 34"/>
                <a:gd name="T8" fmla="*/ 19 w 49"/>
                <a:gd name="T9" fmla="*/ 23 h 34"/>
                <a:gd name="T10" fmla="*/ 42 w 49"/>
                <a:gd name="T11" fmla="*/ 0 h 34"/>
                <a:gd name="T12" fmla="*/ 49 w 49"/>
                <a:gd name="T13" fmla="*/ 7 h 34"/>
                <a:gd name="T14" fmla="*/ 23 w 49"/>
                <a:gd name="T15" fmla="*/ 33 h 34"/>
                <a:gd name="T16" fmla="*/ 19 w 49"/>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19" y="34"/>
                  </a:moveTo>
                  <a:cubicBezTo>
                    <a:pt x="18" y="34"/>
                    <a:pt x="17" y="34"/>
                    <a:pt x="16" y="33"/>
                  </a:cubicBezTo>
                  <a:cubicBezTo>
                    <a:pt x="0" y="17"/>
                    <a:pt x="0" y="17"/>
                    <a:pt x="0" y="17"/>
                  </a:cubicBezTo>
                  <a:cubicBezTo>
                    <a:pt x="7" y="10"/>
                    <a:pt x="7" y="10"/>
                    <a:pt x="7" y="10"/>
                  </a:cubicBezTo>
                  <a:cubicBezTo>
                    <a:pt x="19" y="23"/>
                    <a:pt x="19" y="23"/>
                    <a:pt x="19" y="23"/>
                  </a:cubicBezTo>
                  <a:cubicBezTo>
                    <a:pt x="42" y="0"/>
                    <a:pt x="42" y="0"/>
                    <a:pt x="42" y="0"/>
                  </a:cubicBezTo>
                  <a:cubicBezTo>
                    <a:pt x="49" y="7"/>
                    <a:pt x="49" y="7"/>
                    <a:pt x="49" y="7"/>
                  </a:cubicBezTo>
                  <a:cubicBezTo>
                    <a:pt x="23" y="33"/>
                    <a:pt x="23" y="33"/>
                    <a:pt x="23" y="33"/>
                  </a:cubicBezTo>
                  <a:cubicBezTo>
                    <a:pt x="22" y="34"/>
                    <a:pt x="21" y="34"/>
                    <a:pt x="19" y="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1A1A1A"/>
                </a:solidFill>
                <a:effectLst/>
                <a:uLnTx/>
                <a:uFillTx/>
                <a:latin typeface="Segoe UI"/>
                <a:ea typeface="+mn-ea"/>
                <a:cs typeface="+mn-cs"/>
              </a:endParaRPr>
            </a:p>
          </p:txBody>
        </p:sp>
      </p:grpSp>
      <p:grpSp>
        <p:nvGrpSpPr>
          <p:cNvPr id="264" name="Group 176">
            <a:extLst>
              <a:ext uri="{FF2B5EF4-FFF2-40B4-BE49-F238E27FC236}">
                <a16:creationId xmlns:a16="http://schemas.microsoft.com/office/drawing/2014/main" id="{3406CEA1-58AB-4E7E-9E92-26D5068DF3EA}"/>
              </a:ext>
            </a:extLst>
          </p:cNvPr>
          <p:cNvGrpSpPr>
            <a:grpSpLocks noChangeAspect="1"/>
          </p:cNvGrpSpPr>
          <p:nvPr/>
        </p:nvGrpSpPr>
        <p:grpSpPr>
          <a:xfrm>
            <a:off x="5368335" y="3378425"/>
            <a:ext cx="122296" cy="108076"/>
            <a:chOff x="8530659" y="3276160"/>
            <a:chExt cx="495586" cy="437960"/>
          </a:xfrm>
        </p:grpSpPr>
        <p:sp>
          <p:nvSpPr>
            <p:cNvPr id="265" name="Freeform: Shape 177">
              <a:extLst>
                <a:ext uri="{FF2B5EF4-FFF2-40B4-BE49-F238E27FC236}">
                  <a16:creationId xmlns:a16="http://schemas.microsoft.com/office/drawing/2014/main" id="{170E38A9-BF29-4511-93A9-8DB597942892}"/>
                </a:ext>
              </a:extLst>
            </p:cNvPr>
            <p:cNvSpPr/>
            <p:nvPr/>
          </p:nvSpPr>
          <p:spPr>
            <a:xfrm>
              <a:off x="8530659" y="3276160"/>
              <a:ext cx="495586" cy="437960"/>
            </a:xfrm>
            <a:custGeom>
              <a:avLst/>
              <a:gdLst/>
              <a:ahLst/>
              <a:cxnLst/>
              <a:rect l="0" t="0" r="0" b="0"/>
              <a:pathLst>
                <a:path w="409575" h="361950">
                  <a:moveTo>
                    <a:pt x="205007" y="357232"/>
                  </a:moveTo>
                  <a:cubicBezTo>
                    <a:pt x="-181708" y="147682"/>
                    <a:pt x="99280" y="-108541"/>
                    <a:pt x="205007" y="63862"/>
                  </a:cubicBezTo>
                  <a:cubicBezTo>
                    <a:pt x="310735" y="-107588"/>
                    <a:pt x="590770" y="147682"/>
                    <a:pt x="205007" y="357232"/>
                  </a:cubicBezTo>
                  <a:lnTo>
                    <a:pt x="205007" y="357232"/>
                  </a:lnTo>
                  <a:close/>
                </a:path>
              </a:pathLst>
            </a:custGeom>
            <a:solidFill>
              <a:srgbClr val="0084D9">
                <a:alpha val="0"/>
              </a:srgbClr>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1A1A1A"/>
                </a:solidFill>
                <a:effectLst/>
                <a:uLnTx/>
                <a:uFillTx/>
                <a:latin typeface="Segoe UI"/>
                <a:ea typeface="+mn-ea"/>
                <a:cs typeface="+mn-cs"/>
              </a:endParaRPr>
            </a:p>
          </p:txBody>
        </p:sp>
        <p:sp>
          <p:nvSpPr>
            <p:cNvPr id="266" name="Freeform: Shape 178">
              <a:extLst>
                <a:ext uri="{FF2B5EF4-FFF2-40B4-BE49-F238E27FC236}">
                  <a16:creationId xmlns:a16="http://schemas.microsoft.com/office/drawing/2014/main" id="{8ED37343-3358-48C8-93EA-9D945142CD98}"/>
                </a:ext>
              </a:extLst>
            </p:cNvPr>
            <p:cNvSpPr/>
            <p:nvPr/>
          </p:nvSpPr>
          <p:spPr>
            <a:xfrm>
              <a:off x="8884443" y="3335837"/>
              <a:ext cx="92202" cy="115253"/>
            </a:xfrm>
            <a:custGeom>
              <a:avLst/>
              <a:gdLst/>
              <a:ahLst/>
              <a:cxnLst/>
              <a:rect l="0" t="0" r="0" b="0"/>
              <a:pathLst>
                <a:path w="76200" h="95250">
                  <a:moveTo>
                    <a:pt x="64071" y="91694"/>
                  </a:moveTo>
                  <a:cubicBezTo>
                    <a:pt x="59309" y="91694"/>
                    <a:pt x="55499" y="87884"/>
                    <a:pt x="54546" y="83121"/>
                  </a:cubicBezTo>
                  <a:cubicBezTo>
                    <a:pt x="51689" y="55499"/>
                    <a:pt x="30734" y="32639"/>
                    <a:pt x="12636" y="25019"/>
                  </a:cubicBezTo>
                  <a:cubicBezTo>
                    <a:pt x="7874" y="23114"/>
                    <a:pt x="5969" y="17399"/>
                    <a:pt x="7874" y="12636"/>
                  </a:cubicBezTo>
                  <a:cubicBezTo>
                    <a:pt x="9779" y="7874"/>
                    <a:pt x="15494" y="5969"/>
                    <a:pt x="20256" y="7874"/>
                  </a:cubicBezTo>
                  <a:cubicBezTo>
                    <a:pt x="44069" y="18351"/>
                    <a:pt x="69786" y="46926"/>
                    <a:pt x="73596" y="82169"/>
                  </a:cubicBezTo>
                  <a:cubicBezTo>
                    <a:pt x="74549" y="86931"/>
                    <a:pt x="70739" y="91694"/>
                    <a:pt x="65024" y="92646"/>
                  </a:cubicBezTo>
                  <a:cubicBezTo>
                    <a:pt x="65024" y="91694"/>
                    <a:pt x="65024" y="91694"/>
                    <a:pt x="64071" y="91694"/>
                  </a:cubicBezTo>
                  <a:close/>
                </a:path>
              </a:pathLst>
            </a:custGeom>
            <a:solidFill>
              <a:srgbClr val="0084D9">
                <a:alpha val="0"/>
              </a:srgbClr>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1A1A1A"/>
                </a:solidFill>
                <a:effectLst/>
                <a:uLnTx/>
                <a:uFillTx/>
                <a:latin typeface="Segoe UI"/>
                <a:ea typeface="+mn-ea"/>
                <a:cs typeface="+mn-cs"/>
              </a:endParaRPr>
            </a:p>
          </p:txBody>
        </p:sp>
      </p:grpSp>
      <p:pic>
        <p:nvPicPr>
          <p:cNvPr id="1036" name="Picture 12" descr="https://eastus1-mediap.svc.ms/transform/thumbnail?provider=spo&amp;inputFormat=png&amp;cs=fFNQTw&amp;docid=https%3A%2F%2Fcloudcompusoluciones.sharepoint.com%3A443%2F_api%2Fv2.0%2Fdrives%2Fb!XZ4TRsfbQUmepi05Wdnf4fghcT884V5BkgundSMScsZ4vC0wub5DR4gF7Htre2iU%2Fitems%2F01KL7PYJ72MVS2MYEDOBCZDHSYPHX7DEQ3%3Fversion%3DPublished&amp;access_token=eyJ0eXAiOiJKV1QiLCJhbGciOiJub25lIn0.eyJhdWQiOiIwMDAwMDAwMy0wMDAwLTBmZjEtY2UwMC0wMDAwMDAwMDAwMDAvY2xvdWRjb21wdXNvbHVjaW9uZXMuc2hhcmVwb2ludC5jb21ANjhiNDdkMjEtMGZiOS00Mjk2LWFhZGEtN2Y0YjY3M2VkMjlkIiwiaXNzIjoiMDAwMDAwMDMtMDAwMC0wZmYxLWNlMDAtMDAwMDAwMDAwMDAwIiwibmJmIjoiMTU2NzYxMDc3NyIsImV4cCI6IjE1Njc2MzIzNzciLCJlbmRwb2ludHVybCI6IkdNL2dJT0dINGh2YVdieXpHNndDcXRKVHZJeGg4SlprK2JGaUpRcnFTOEU9IiwiZW5kcG9pbnR1cmxMZW5ndGgiOiIxMjciLCJpc2xvb3BiYWNrIjoiVHJ1ZSIsImNpZCI6IlpqQm1NREF3T1dZdFlUQTBZaTA1TURBd0xUZ3dZVGd0TVRWaU9HSXdNalU1WVRabCIsInZlciI6Imhhc2hlZHByb29mdG9rZW4iLCJzaXRlaWQiOiJORFl4TXpsbE5XUXRaR0pqTnkwME9UUXhMVGxsWVRZdE1tUXpPVFU1WkRsa1ptVXgiLCJzaWduaW5fc3RhdGUiOiJbXCJrbXNpXCJdIiwibmFtZWlkIjoiMCMuZnxtZW1iZXJzaGlwfHNhcm9qYXNAY29tcHVzb2x1Y2lvbmVzLmNvbSIsIm5paSI6Im1pY3Jvc29mdC5zaGFyZXBvaW50IiwiaXN1c2VyIjoidHJ1ZSIsImNhY2hla2V5IjoiMGguZnxtZW1iZXJzaGlwfDEwMDNiZmZkODgxZjBmNjlAbGl2ZS5jb20iLCJ0dCI6IjAiLCJ1c2VQZXJzaXN0ZW50Q29va2llIjoiMyJ9.Ri9RekYzNFpqZEhkRDNsekhEeHMvZU1QSkxPT2oxZFlWQ1Q1VVpEY1oxVT0&amp;encodeFailures=1&amp;srcWidth=&amp;srcHeight=&amp;width=1366&amp;height=617&amp;action=Acc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610" y="1482520"/>
            <a:ext cx="866994" cy="866994"/>
          </a:xfrm>
          <a:prstGeom prst="rect">
            <a:avLst/>
          </a:prstGeom>
          <a:noFill/>
          <a:extLst>
            <a:ext uri="{909E8E84-426E-40DD-AFC4-6F175D3DCCD1}">
              <a14:hiddenFill xmlns:a14="http://schemas.microsoft.com/office/drawing/2010/main">
                <a:solidFill>
                  <a:srgbClr val="FFFFFF"/>
                </a:solidFill>
              </a14:hiddenFill>
            </a:ext>
          </a:extLst>
        </p:spPr>
      </p:pic>
      <p:sp>
        <p:nvSpPr>
          <p:cNvPr id="316" name="Elipse 315"/>
          <p:cNvSpPr/>
          <p:nvPr/>
        </p:nvSpPr>
        <p:spPr>
          <a:xfrm>
            <a:off x="562389" y="2527314"/>
            <a:ext cx="777039" cy="77703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18" name="Elipse 317"/>
          <p:cNvSpPr/>
          <p:nvPr/>
        </p:nvSpPr>
        <p:spPr>
          <a:xfrm>
            <a:off x="562389" y="3524913"/>
            <a:ext cx="777039" cy="77703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19" name="Elipse 318"/>
          <p:cNvSpPr/>
          <p:nvPr/>
        </p:nvSpPr>
        <p:spPr>
          <a:xfrm>
            <a:off x="562389" y="4522512"/>
            <a:ext cx="777039" cy="77703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38" name="Picture 14" descr="https://eastus1-mediap.svc.ms/transform/thumbnail?provider=spo&amp;inputFormat=png&amp;cs=fFNQTw&amp;docid=https%3A%2F%2Fcloudcompusoluciones.sharepoint.com%3A443%2F_api%2Fv2.0%2Fdrives%2Fb!XZ4TRsfbQUmepi05Wdnf4fghcT884V5BkgundSMScsZ4vC0wub5DR4gF7Htre2iU%2Fitems%2F01KL7PYJ3JOYOYGKGAQ5HIEWMRF56CKPKZ%3Fversion%3DPublished&amp;access_token=eyJ0eXAiOiJKV1QiLCJhbGciOiJub25lIn0.eyJhdWQiOiIwMDAwMDAwMy0wMDAwLTBmZjEtY2UwMC0wMDAwMDAwMDAwMDAvY2xvdWRjb21wdXNvbHVjaW9uZXMuc2hhcmVwb2ludC5jb21ANjhiNDdkMjEtMGZiOS00Mjk2LWFhZGEtN2Y0YjY3M2VkMjlkIiwiaXNzIjoiMDAwMDAwMDMtMDAwMC0wZmYxLWNlMDAtMDAwMDAwMDAwMDAwIiwibmJmIjoiMTU2NzYxMDc3NyIsImV4cCI6IjE1Njc2MzIzNzciLCJlbmRwb2ludHVybCI6IkdNL2dJT0dINGh2YVdieXpHNndDcXRKVHZJeGg4SlprK2JGaUpRcnFTOEU9IiwiZW5kcG9pbnR1cmxMZW5ndGgiOiIxMjciLCJpc2xvb3BiYWNrIjoiVHJ1ZSIsImNpZCI6IlpqQm1NREF3T1dZdFlUQTBZaTA1TURBd0xUZ3dZVGd0TVRWaU9HSXdNalU1WVRabCIsInZlciI6Imhhc2hlZHByb29mdG9rZW4iLCJzaXRlaWQiOiJORFl4TXpsbE5XUXRaR0pqTnkwME9UUXhMVGxsWVRZdE1tUXpPVFU1WkRsa1ptVXgiLCJzaWduaW5fc3RhdGUiOiJbXCJrbXNpXCJdIiwibmFtZWlkIjoiMCMuZnxtZW1iZXJzaGlwfHNhcm9qYXNAY29tcHVzb2x1Y2lvbmVzLmNvbSIsIm5paSI6Im1pY3Jvc29mdC5zaGFyZXBvaW50IiwiaXN1c2VyIjoidHJ1ZSIsImNhY2hla2V5IjoiMGguZnxtZW1iZXJzaGlwfDEwMDNiZmZkODgxZjBmNjlAbGl2ZS5jb20iLCJ0dCI6IjAiLCJ1c2VQZXJzaXN0ZW50Q29va2llIjoiMyJ9.Ri9RekYzNFpqZEhkRDNsekhEeHMvZU1QSkxPT2oxZFlWQ1Q1VVpEY1oxVT0&amp;encodeFailures=1&amp;srcWidth=&amp;srcHeight=&amp;width=1366&amp;height=617&amp;action=Acc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785" y="2484313"/>
            <a:ext cx="861636" cy="86163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eastus1-mediap.svc.ms/transform/thumbnail?provider=spo&amp;inputFormat=png&amp;cs=fFNQTw&amp;docid=https%3A%2F%2Fcloudcompusoluciones.sharepoint.com%3A443%2F_api%2Fv2.0%2Fdrives%2Fb!XZ4TRsfbQUmepi05Wdnf4fghcT884V5BkgundSMScsZ4vC0wub5DR4gF7Htre2iU%2Fitems%2F01KL7PYJ56EWFUSA74RBHICDBNOT5LINKD%3Fversion%3DPublished&amp;access_token=eyJ0eXAiOiJKV1QiLCJhbGciOiJub25lIn0.eyJhdWQiOiIwMDAwMDAwMy0wMDAwLTBmZjEtY2UwMC0wMDAwMDAwMDAwMDAvY2xvdWRjb21wdXNvbHVjaW9uZXMuc2hhcmVwb2ludC5jb21ANjhiNDdkMjEtMGZiOS00Mjk2LWFhZGEtN2Y0YjY3M2VkMjlkIiwiaXNzIjoiMDAwMDAwMDMtMDAwMC0wZmYxLWNlMDAtMDAwMDAwMDAwMDAwIiwibmJmIjoiMTU2NzYxMDc3NyIsImV4cCI6IjE1Njc2MzIzNzciLCJlbmRwb2ludHVybCI6IkdNL2dJT0dINGh2YVdieXpHNndDcXRKVHZJeGg4SlprK2JGaUpRcnFTOEU9IiwiZW5kcG9pbnR1cmxMZW5ndGgiOiIxMjciLCJpc2xvb3BiYWNrIjoiVHJ1ZSIsImNpZCI6IlpqQm1NREF3T1dZdFlUQTBZaTA1TURBd0xUZ3dZVGd0TVRWaU9HSXdNalU1WVRabCIsInZlciI6Imhhc2hlZHByb29mdG9rZW4iLCJzaXRlaWQiOiJORFl4TXpsbE5XUXRaR0pqTnkwME9UUXhMVGxsWVRZdE1tUXpPVFU1WkRsa1ptVXgiLCJzaWduaW5fc3RhdGUiOiJbXCJrbXNpXCJdIiwibmFtZWlkIjoiMCMuZnxtZW1iZXJzaGlwfHNhcm9qYXNAY29tcHVzb2x1Y2lvbmVzLmNvbSIsIm5paSI6Im1pY3Jvc29mdC5zaGFyZXBvaW50IiwiaXN1c2VyIjoidHJ1ZSIsImNhY2hla2V5IjoiMGguZnxtZW1iZXJzaGlwfDEwMDNiZmZkODgxZjBmNjlAbGl2ZS5jb20iLCJ0dCI6IjAiLCJ1c2VQZXJzaXN0ZW50Q29va2llIjoiMyJ9.Ri9RekYzNFpqZEhkRDNsekhEeHMvZU1QSkxPT2oxZFlWQ1Q1VVpEY1oxVT0&amp;encodeFailures=1&amp;srcWidth=&amp;srcHeight=&amp;width=1366&amp;height=617&amp;action=Acce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21" y="3487549"/>
            <a:ext cx="849724" cy="84972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eastus1-mediap.svc.ms/transform/thumbnail?provider=spo&amp;inputFormat=png&amp;cs=fFNQTw&amp;docid=https%3A%2F%2Fcloudcompusoluciones.sharepoint.com%3A443%2F_api%2Fv2.0%2Fdrives%2Fb!XZ4TRsfbQUmepi05Wdnf4fghcT884V5BkgundSMScsZ4vC0wub5DR4gF7Htre2iU%2Fitems%2F01KL7PYJ2CK45IXIDG4BELDKO724DAE4YH%3Fversion%3DPublished&amp;access_token=eyJ0eXAiOiJKV1QiLCJhbGciOiJub25lIn0.eyJhdWQiOiIwMDAwMDAwMy0wMDAwLTBmZjEtY2UwMC0wMDAwMDAwMDAwMDAvY2xvdWRjb21wdXNvbHVjaW9uZXMuc2hhcmVwb2ludC5jb21ANjhiNDdkMjEtMGZiOS00Mjk2LWFhZGEtN2Y0YjY3M2VkMjlkIiwiaXNzIjoiMDAwMDAwMDMtMDAwMC0wZmYxLWNlMDAtMDAwMDAwMDAwMDAwIiwibmJmIjoiMTU2NzYxMDc3NyIsImV4cCI6IjE1Njc2MzIzNzciLCJlbmRwb2ludHVybCI6IkdNL2dJT0dINGh2YVdieXpHNndDcXRKVHZJeGg4SlprK2JGaUpRcnFTOEU9IiwiZW5kcG9pbnR1cmxMZW5ndGgiOiIxMjciLCJpc2xvb3BiYWNrIjoiVHJ1ZSIsImNpZCI6IlpqQm1NREF3T1dZdFlUQTBZaTA1TURBd0xUZ3dZVGd0TVRWaU9HSXdNalU1WVRabCIsInZlciI6Imhhc2hlZHByb29mdG9rZW4iLCJzaXRlaWQiOiJORFl4TXpsbE5XUXRaR0pqTnkwME9UUXhMVGxsWVRZdE1tUXpPVFU1WkRsa1ptVXgiLCJzaWduaW5fc3RhdGUiOiJbXCJrbXNpXCJdIiwibmFtZWlkIjoiMCMuZnxtZW1iZXJzaGlwfHNhcm9qYXNAY29tcHVzb2x1Y2lvbmVzLmNvbSIsIm5paSI6Im1pY3Jvc29mdC5zaGFyZXBvaW50IiwiaXN1c2VyIjoidHJ1ZSIsImNhY2hla2V5IjoiMGguZnxtZW1iZXJzaGlwfDEwMDNiZmZkODgxZjBmNjlAbGl2ZS5jb20iLCJ0dCI6IjAiLCJ1c2VQZXJzaXN0ZW50Q29va2llIjoiMyJ9.Ri9RekYzNFpqZEhkRDNsekhEeHMvZU1QSkxPT2oxZFlWQ1Q1VVpEY1oxVT0&amp;encodeFailures=1&amp;srcWidth=&amp;srcHeight=&amp;width=1366&amp;height=617&amp;action=Acces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921" y="4477278"/>
            <a:ext cx="866429" cy="86642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eastus1-mediap.svc.ms/transform/thumbnail?provider=spo&amp;inputFormat=png&amp;cs=fFNQTw&amp;docid=https%3A%2F%2Fcloudcompusoluciones.sharepoint.com%3A443%2F_api%2Fv2.0%2Fdrives%2Fb!XZ4TRsfbQUmepi05Wdnf4fghcT884V5BkgundSMScsZ4vC0wub5DR4gF7Htre2iU%2Fitems%2F01KL7PYJ3U77GDBKFCZVDYCDBHLR6YAWCP%3Fversion%3DPublished&amp;access_token=eyJ0eXAiOiJKV1QiLCJhbGciOiJub25lIn0.eyJhdWQiOiIwMDAwMDAwMy0wMDAwLTBmZjEtY2UwMC0wMDAwMDAwMDAwMDAvY2xvdWRjb21wdXNvbHVjaW9uZXMuc2hhcmVwb2ludC5jb21ANjhiNDdkMjEtMGZiOS00Mjk2LWFhZGEtN2Y0YjY3M2VkMjlkIiwiaXNzIjoiMDAwMDAwMDMtMDAwMC0wZmYxLWNlMDAtMDAwMDAwMDAwMDAwIiwibmJmIjoiMTU2NzYxMDc3NyIsImV4cCI6IjE1Njc2MzIzNzciLCJlbmRwb2ludHVybCI6IkdNL2dJT0dINGh2YVdieXpHNndDcXRKVHZJeGg4SlprK2JGaUpRcnFTOEU9IiwiZW5kcG9pbnR1cmxMZW5ndGgiOiIxMjciLCJpc2xvb3BiYWNrIjoiVHJ1ZSIsImNpZCI6IlpqQm1NREF3T1dZdFlUQTBZaTA1TURBd0xUZ3dZVGd0TVRWaU9HSXdNalU1WVRabCIsInZlciI6Imhhc2hlZHByb29mdG9rZW4iLCJzaXRlaWQiOiJORFl4TXpsbE5XUXRaR0pqTnkwME9UUXhMVGxsWVRZdE1tUXpPVFU1WkRsa1ptVXgiLCJzaWduaW5fc3RhdGUiOiJbXCJrbXNpXCJdIiwibmFtZWlkIjoiMCMuZnxtZW1iZXJzaGlwfHNhcm9qYXNAY29tcHVzb2x1Y2lvbmVzLmNvbSIsIm5paSI6Im1pY3Jvc29mdC5zaGFyZXBvaW50IiwiaXN1c2VyIjoidHJ1ZSIsImNhY2hla2V5IjoiMGguZnxtZW1iZXJzaGlwfDEwMDNiZmZkODgxZjBmNjlAbGl2ZS5jb20iLCJ0dCI6IjAiLCJ1c2VQZXJzaXN0ZW50Q29va2llIjoiMyJ9.Ri9RekYzNFpqZEhkRDNsekhEeHMvZU1QSkxPT2oxZFlWQ1Q1VVpEY1oxVT0&amp;encodeFailures=1&amp;srcWidth=&amp;srcHeight=&amp;width=1366&amp;height=617&amp;action=Acces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66741" y="2643242"/>
            <a:ext cx="1876425" cy="1876425"/>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eastus1-mediap.svc.ms/transform/thumbnail?provider=spo&amp;inputFormat=png&amp;cs=fFNQTw&amp;docid=https%3A%2F%2Fcloudcompusoluciones.sharepoint.com%3A443%2F_api%2Fv2.0%2Fdrives%2Fb!XZ4TRsfbQUmepi05Wdnf4fghcT884V5BkgundSMScsZ4vC0wub5DR4gF7Htre2iU%2Fitems%2F01KL7PYJ6MAVBJJ7FAKFH36KAJRRD6WXDX%3Fversion%3DPublished&amp;access_token=eyJ0eXAiOiJKV1QiLCJhbGciOiJub25lIn0.eyJhdWQiOiIwMDAwMDAwMy0wMDAwLTBmZjEtY2UwMC0wMDAwMDAwMDAwMDAvY2xvdWRjb21wdXNvbHVjaW9uZXMuc2hhcmVwb2ludC5jb21ANjhiNDdkMjEtMGZiOS00Mjk2LWFhZGEtN2Y0YjY3M2VkMjlkIiwiaXNzIjoiMDAwMDAwMDMtMDAwMC0wZmYxLWNlMDAtMDAwMDAwMDAwMDAwIiwibmJmIjoiMTU2NzYxMDc3NyIsImV4cCI6IjE1Njc2MzIzNzciLCJlbmRwb2ludHVybCI6IkdNL2dJT0dINGh2YVdieXpHNndDcXRKVHZJeGg4SlprK2JGaUpRcnFTOEU9IiwiZW5kcG9pbnR1cmxMZW5ndGgiOiIxMjciLCJpc2xvb3BiYWNrIjoiVHJ1ZSIsImNpZCI6IlpqQm1NREF3T1dZdFlUQTBZaTA1TURBd0xUZ3dZVGd0TVRWaU9HSXdNalU1WVRabCIsInZlciI6Imhhc2hlZHByb29mdG9rZW4iLCJzaXRlaWQiOiJORFl4TXpsbE5XUXRaR0pqTnkwME9UUXhMVGxsWVRZdE1tUXpPVFU1WkRsa1ptVXgiLCJzaWduaW5fc3RhdGUiOiJbXCJrbXNpXCJdIiwibmFtZWlkIjoiMCMuZnxtZW1iZXJzaGlwfHNhcm9qYXNAY29tcHVzb2x1Y2lvbmVzLmNvbSIsIm5paSI6Im1pY3Jvc29mdC5zaGFyZXBvaW50IiwiaXN1c2VyIjoidHJ1ZSIsImNhY2hla2V5IjoiMGguZnxtZW1iZXJzaGlwfDEwMDNiZmZkODgxZjBmNjlAbGl2ZS5jb20iLCJ0dCI6IjAiLCJ1c2VQZXJzaXN0ZW50Q29va2llIjoiMyJ9.Ri9RekYzNFpqZEhkRDNsekhEeHMvZU1QSkxPT2oxZFlWQ1Q1VVpEY1oxVT0&amp;encodeFailures=1&amp;srcWidth=&amp;srcHeight=&amp;width=1366&amp;height=617&amp;action=Acces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20802" y="2643242"/>
            <a:ext cx="1876425" cy="1876425"/>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eastus1-mediap.svc.ms/transform/thumbnail?provider=spo&amp;inputFormat=png&amp;cs=fFNQTw&amp;docid=https%3A%2F%2Fcloudcompusoluciones.sharepoint.com%3A443%2F_api%2Fv2.0%2Fdrives%2Fb!XZ4TRsfbQUmepi05Wdnf4fghcT884V5BkgundSMScsZ4vC0wub5DR4gF7Htre2iU%2Fitems%2F01KL7PYJ4QNOYSPD3SIVHLOS6O5JDOSZXU%3Fversion%3DPublished&amp;access_token=eyJ0eXAiOiJKV1QiLCJhbGciOiJub25lIn0.eyJhdWQiOiIwMDAwMDAwMy0wMDAwLTBmZjEtY2UwMC0wMDAwMDAwMDAwMDAvY2xvdWRjb21wdXNvbHVjaW9uZXMuc2hhcmVwb2ludC5jb21ANjhiNDdkMjEtMGZiOS00Mjk2LWFhZGEtN2Y0YjY3M2VkMjlkIiwiaXNzIjoiMDAwMDAwMDMtMDAwMC0wZmYxLWNlMDAtMDAwMDAwMDAwMDAwIiwibmJmIjoiMTU2NzYxMDc3NyIsImV4cCI6IjE1Njc2MzIzNzciLCJlbmRwb2ludHVybCI6IkdNL2dJT0dINGh2YVdieXpHNndDcXRKVHZJeGg4SlprK2JGaUpRcnFTOEU9IiwiZW5kcG9pbnR1cmxMZW5ndGgiOiIxMjciLCJpc2xvb3BiYWNrIjoiVHJ1ZSIsImNpZCI6IlpqQm1NREF3T1dZdFlUQTBZaTA1TURBd0xUZ3dZVGd0TVRWaU9HSXdNalU1WVRabCIsInZlciI6Imhhc2hlZHByb29mdG9rZW4iLCJzaXRlaWQiOiJORFl4TXpsbE5XUXRaR0pqTnkwME9UUXhMVGxsWVRZdE1tUXpPVFU1WkRsa1ptVXgiLCJzaWduaW5fc3RhdGUiOiJbXCJrbXNpXCJdIiwibmFtZWlkIjoiMCMuZnxtZW1iZXJzaGlwfHNhcm9qYXNAY29tcHVzb2x1Y2lvbmVzLmNvbSIsIm5paSI6Im1pY3Jvc29mdC5zaGFyZXBvaW50IiwiaXN1c2VyIjoidHJ1ZSIsImNhY2hla2V5IjoiMGguZnxtZW1iZXJzaGlwfDEwMDNiZmZkODgxZjBmNjlAbGl2ZS5jb20iLCJ0dCI6IjAiLCJ1c2VQZXJzaXN0ZW50Q29va2llIjoiMyJ9.Ri9RekYzNFpqZEhkRDNsekhEeHMvZU1QSkxPT2oxZFlWQ1Q1VVpEY1oxVT0&amp;encodeFailures=1&amp;srcWidth=&amp;srcHeight=&amp;width=1366&amp;height=617&amp;action=Acces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74863" y="2643242"/>
            <a:ext cx="1876425" cy="187642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eastus1-mediap.svc.ms/transform/thumbnail?provider=spo&amp;inputFormat=png&amp;cs=fFNQTw&amp;docid=https%3A%2F%2Fcloudcompusoluciones.sharepoint.com%3A443%2F_api%2Fv2.0%2Fdrives%2Fb!XZ4TRsfbQUmepi05Wdnf4fghcT884V5BkgundSMScsZ4vC0wub5DR4gF7Htre2iU%2Fitems%2F01KL7PYJYEOLETM5KZ5REYVVOL4KDM4BCR%3Fversion%3DPublished&amp;access_token=eyJ0eXAiOiJKV1QiLCJhbGciOiJub25lIn0.eyJhdWQiOiIwMDAwMDAwMy0wMDAwLTBmZjEtY2UwMC0wMDAwMDAwMDAwMDAvY2xvdWRjb21wdXNvbHVjaW9uZXMuc2hhcmVwb2ludC5jb21ANjhiNDdkMjEtMGZiOS00Mjk2LWFhZGEtN2Y0YjY3M2VkMjlkIiwiaXNzIjoiMDAwMDAwMDMtMDAwMC0wZmYxLWNlMDAtMDAwMDAwMDAwMDAwIiwibmJmIjoiMTU2NzYxMDc3NyIsImV4cCI6IjE1Njc2MzIzNzciLCJlbmRwb2ludHVybCI6IkdNL2dJT0dINGh2YVdieXpHNndDcXRKVHZJeGg4SlprK2JGaUpRcnFTOEU9IiwiZW5kcG9pbnR1cmxMZW5ndGgiOiIxMjciLCJpc2xvb3BiYWNrIjoiVHJ1ZSIsImNpZCI6IlpqQm1NREF3T1dZdFlUQTBZaTA1TURBd0xUZ3dZVGd0TVRWaU9HSXdNalU1WVRabCIsInZlciI6Imhhc2hlZHByb29mdG9rZW4iLCJzaXRlaWQiOiJORFl4TXpsbE5XUXRaR0pqTnkwME9UUXhMVGxsWVRZdE1tUXpPVFU1WkRsa1ptVXgiLCJzaWduaW5fc3RhdGUiOiJbXCJrbXNpXCJdIiwibmFtZWlkIjoiMCMuZnxtZW1iZXJzaGlwfHNhcm9qYXNAY29tcHVzb2x1Y2lvbmVzLmNvbSIsIm5paSI6Im1pY3Jvc29mdC5zaGFyZXBvaW50IiwiaXN1c2VyIjoidHJ1ZSIsImNhY2hla2V5IjoiMGguZnxtZW1iZXJzaGlwfDEwMDNiZmZkODgxZjBmNjlAbGl2ZS5jb20iLCJ0dCI6IjAiLCJ1c2VQZXJzaXN0ZW50Q29va2llIjoiMyJ9.Ri9RekYzNFpqZEhkRDNsekhEeHMvZU1QSkxPT2oxZFlWQ1Q1VVpEY1oxVT0&amp;encodeFailures=1&amp;srcWidth=&amp;srcHeight=&amp;width=1366&amp;height=617&amp;action=Acces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28924" y="2643242"/>
            <a:ext cx="1876425" cy="187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12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06"/>
                                        </p:tgtEl>
                                        <p:attrNameLst>
                                          <p:attrName>style.visibility</p:attrName>
                                        </p:attrNameLst>
                                      </p:cBhvr>
                                      <p:to>
                                        <p:strVal val="visible"/>
                                      </p:to>
                                    </p:set>
                                    <p:animEffect transition="in" filter="fade">
                                      <p:cBhvr>
                                        <p:cTn id="7" dur="500"/>
                                        <p:tgtEl>
                                          <p:spTgt spid="206"/>
                                        </p:tgtEl>
                                      </p:cBhvr>
                                    </p:animEffect>
                                  </p:childTnLst>
                                </p:cTn>
                              </p:par>
                              <p:par>
                                <p:cTn id="8" presetID="42" presetClass="path" presetSubtype="0" decel="100000" fill="hold" nodeType="withEffect">
                                  <p:stCondLst>
                                    <p:cond delay="0"/>
                                  </p:stCondLst>
                                  <p:childTnLst>
                                    <p:animMotion origin="layout" path="M -3.66352E-6 -3.26373E-6 L -0.04723 0.00159 " pathEditMode="relative" rAng="0" ptsTypes="AA">
                                      <p:cBhvr>
                                        <p:cTn id="9" dur="1000" spd="-100000" fill="hold"/>
                                        <p:tgtEl>
                                          <p:spTgt spid="206"/>
                                        </p:tgtEl>
                                        <p:attrNameLst>
                                          <p:attrName>ppt_x</p:attrName>
                                          <p:attrName>ppt_y</p:attrName>
                                        </p:attrNameLst>
                                      </p:cBhvr>
                                      <p:rCtr x="-2362" y="68"/>
                                    </p:animMotion>
                                  </p:childTnLst>
                                </p:cTn>
                              </p:par>
                              <p:par>
                                <p:cTn id="10" presetID="10" presetClass="entr" presetSubtype="0" fill="hold" nodeType="withEffect">
                                  <p:stCondLst>
                                    <p:cond delay="250"/>
                                  </p:stCondLst>
                                  <p:childTnLst>
                                    <p:set>
                                      <p:cBhvr>
                                        <p:cTn id="11" dur="1" fill="hold">
                                          <p:stCondLst>
                                            <p:cond delay="0"/>
                                          </p:stCondLst>
                                        </p:cTn>
                                        <p:tgtEl>
                                          <p:spTgt spid="203"/>
                                        </p:tgtEl>
                                        <p:attrNameLst>
                                          <p:attrName>style.visibility</p:attrName>
                                        </p:attrNameLst>
                                      </p:cBhvr>
                                      <p:to>
                                        <p:strVal val="visible"/>
                                      </p:to>
                                    </p:set>
                                    <p:animEffect transition="in" filter="fade">
                                      <p:cBhvr>
                                        <p:cTn id="12" dur="500"/>
                                        <p:tgtEl>
                                          <p:spTgt spid="203"/>
                                        </p:tgtEl>
                                      </p:cBhvr>
                                    </p:animEffect>
                                  </p:childTnLst>
                                </p:cTn>
                              </p:par>
                              <p:par>
                                <p:cTn id="13" presetID="42" presetClass="path" presetSubtype="0" decel="100000" fill="hold" nodeType="withEffect">
                                  <p:stCondLst>
                                    <p:cond delay="0"/>
                                  </p:stCondLst>
                                  <p:childTnLst>
                                    <p:animMotion origin="layout" path="M -3.66352E-6 -3.26373E-6 L -0.04723 0.00159 " pathEditMode="relative" rAng="0" ptsTypes="AA">
                                      <p:cBhvr>
                                        <p:cTn id="14" dur="1000" spd="-100000" fill="hold"/>
                                        <p:tgtEl>
                                          <p:spTgt spid="203"/>
                                        </p:tgtEl>
                                        <p:attrNameLst>
                                          <p:attrName>ppt_x</p:attrName>
                                          <p:attrName>ppt_y</p:attrName>
                                        </p:attrNameLst>
                                      </p:cBhvr>
                                      <p:rCtr x="-2362" y="68"/>
                                    </p:animMotion>
                                  </p:childTnLst>
                                </p:cTn>
                              </p:par>
                              <p:par>
                                <p:cTn id="15" presetID="10" presetClass="entr" presetSubtype="0" fill="hold" grpId="0" nodeType="withEffect">
                                  <p:stCondLst>
                                    <p:cond delay="250"/>
                                  </p:stCondLst>
                                  <p:childTnLst>
                                    <p:set>
                                      <p:cBhvr>
                                        <p:cTn id="16" dur="1" fill="hold">
                                          <p:stCondLst>
                                            <p:cond delay="0"/>
                                          </p:stCondLst>
                                        </p:cTn>
                                        <p:tgtEl>
                                          <p:spTgt spid="160"/>
                                        </p:tgtEl>
                                        <p:attrNameLst>
                                          <p:attrName>style.visibility</p:attrName>
                                        </p:attrNameLst>
                                      </p:cBhvr>
                                      <p:to>
                                        <p:strVal val="visible"/>
                                      </p:to>
                                    </p:set>
                                    <p:animEffect transition="in" filter="fade">
                                      <p:cBhvr>
                                        <p:cTn id="17" dur="500"/>
                                        <p:tgtEl>
                                          <p:spTgt spid="160"/>
                                        </p:tgtEl>
                                      </p:cBhvr>
                                    </p:animEffect>
                                  </p:childTnLst>
                                </p:cTn>
                              </p:par>
                              <p:par>
                                <p:cTn id="18" presetID="42" presetClass="path" presetSubtype="0" decel="100000" fill="hold" grpId="1" nodeType="withEffect">
                                  <p:stCondLst>
                                    <p:cond delay="0"/>
                                  </p:stCondLst>
                                  <p:childTnLst>
                                    <p:animMotion origin="layout" path="M -2.35129E-6 -1.61598E-6 L -2.35129E-6 0.1439 " pathEditMode="relative" rAng="0" ptsTypes="AA">
                                      <p:cBhvr>
                                        <p:cTn id="19" dur="1000" spd="-100000" fill="hold"/>
                                        <p:tgtEl>
                                          <p:spTgt spid="160"/>
                                        </p:tgtEl>
                                        <p:attrNameLst>
                                          <p:attrName>ppt_x</p:attrName>
                                          <p:attrName>ppt_y</p:attrName>
                                        </p:attrNameLst>
                                      </p:cBhvr>
                                      <p:rCtr x="0" y="7195"/>
                                    </p:animMotion>
                                  </p:childTnLst>
                                </p:cTn>
                              </p:par>
                              <p:par>
                                <p:cTn id="20" presetID="10" presetClass="entr" presetSubtype="0" fill="hold" grpId="0" nodeType="withEffect">
                                  <p:stCondLst>
                                    <p:cond delay="250"/>
                                  </p:stCondLst>
                                  <p:childTnLst>
                                    <p:set>
                                      <p:cBhvr>
                                        <p:cTn id="21" dur="1" fill="hold">
                                          <p:stCondLst>
                                            <p:cond delay="0"/>
                                          </p:stCondLst>
                                        </p:cTn>
                                        <p:tgtEl>
                                          <p:spTgt spid="164"/>
                                        </p:tgtEl>
                                        <p:attrNameLst>
                                          <p:attrName>style.visibility</p:attrName>
                                        </p:attrNameLst>
                                      </p:cBhvr>
                                      <p:to>
                                        <p:strVal val="visible"/>
                                      </p:to>
                                    </p:set>
                                    <p:animEffect transition="in" filter="fade">
                                      <p:cBhvr>
                                        <p:cTn id="22" dur="500"/>
                                        <p:tgtEl>
                                          <p:spTgt spid="164"/>
                                        </p:tgtEl>
                                      </p:cBhvr>
                                    </p:animEffect>
                                  </p:childTnLst>
                                </p:cTn>
                              </p:par>
                              <p:par>
                                <p:cTn id="23" presetID="42" presetClass="path" presetSubtype="0" decel="100000" fill="hold" grpId="1" nodeType="withEffect">
                                  <p:stCondLst>
                                    <p:cond delay="0"/>
                                  </p:stCondLst>
                                  <p:childTnLst>
                                    <p:animMotion origin="layout" path="M -2.35129E-6 -1.61598E-6 L -2.35129E-6 0.1439 " pathEditMode="relative" rAng="0" ptsTypes="AA">
                                      <p:cBhvr>
                                        <p:cTn id="24" dur="1000" spd="-100000" fill="hold"/>
                                        <p:tgtEl>
                                          <p:spTgt spid="164"/>
                                        </p:tgtEl>
                                        <p:attrNameLst>
                                          <p:attrName>ppt_x</p:attrName>
                                          <p:attrName>ppt_y</p:attrName>
                                        </p:attrNameLst>
                                      </p:cBhvr>
                                      <p:rCtr x="0" y="7195"/>
                                    </p:animMotion>
                                  </p:childTnLst>
                                </p:cTn>
                              </p:par>
                              <p:par>
                                <p:cTn id="25" presetID="10" presetClass="entr" presetSubtype="0" fill="hold" grpId="0" nodeType="withEffect">
                                  <p:stCondLst>
                                    <p:cond delay="250"/>
                                  </p:stCondLst>
                                  <p:childTnLst>
                                    <p:set>
                                      <p:cBhvr>
                                        <p:cTn id="26" dur="1" fill="hold">
                                          <p:stCondLst>
                                            <p:cond delay="0"/>
                                          </p:stCondLst>
                                        </p:cTn>
                                        <p:tgtEl>
                                          <p:spTgt spid="163"/>
                                        </p:tgtEl>
                                        <p:attrNameLst>
                                          <p:attrName>style.visibility</p:attrName>
                                        </p:attrNameLst>
                                      </p:cBhvr>
                                      <p:to>
                                        <p:strVal val="visible"/>
                                      </p:to>
                                    </p:set>
                                    <p:animEffect transition="in" filter="fade">
                                      <p:cBhvr>
                                        <p:cTn id="27" dur="500"/>
                                        <p:tgtEl>
                                          <p:spTgt spid="163"/>
                                        </p:tgtEl>
                                      </p:cBhvr>
                                    </p:animEffect>
                                  </p:childTnLst>
                                </p:cTn>
                              </p:par>
                              <p:par>
                                <p:cTn id="28" presetID="42" presetClass="path" presetSubtype="0" decel="100000" fill="hold" grpId="1" nodeType="withEffect">
                                  <p:stCondLst>
                                    <p:cond delay="0"/>
                                  </p:stCondLst>
                                  <p:childTnLst>
                                    <p:animMotion origin="layout" path="M -2.35129E-6 -1.61598E-6 L -2.35129E-6 0.1439 " pathEditMode="relative" rAng="0" ptsTypes="AA">
                                      <p:cBhvr>
                                        <p:cTn id="29" dur="1000" spd="-100000" fill="hold"/>
                                        <p:tgtEl>
                                          <p:spTgt spid="163"/>
                                        </p:tgtEl>
                                        <p:attrNameLst>
                                          <p:attrName>ppt_x</p:attrName>
                                          <p:attrName>ppt_y</p:attrName>
                                        </p:attrNameLst>
                                      </p:cBhvr>
                                      <p:rCtr x="0" y="7195"/>
                                    </p:animMotion>
                                  </p:childTnLst>
                                </p:cTn>
                              </p:par>
                              <p:par>
                                <p:cTn id="30" presetID="10" presetClass="entr" presetSubtype="0" fill="hold" grpId="0" nodeType="withEffect">
                                  <p:stCondLst>
                                    <p:cond delay="250"/>
                                  </p:stCondLst>
                                  <p:childTnLst>
                                    <p:set>
                                      <p:cBhvr>
                                        <p:cTn id="31" dur="1" fill="hold">
                                          <p:stCondLst>
                                            <p:cond delay="0"/>
                                          </p:stCondLst>
                                        </p:cTn>
                                        <p:tgtEl>
                                          <p:spTgt spid="161"/>
                                        </p:tgtEl>
                                        <p:attrNameLst>
                                          <p:attrName>style.visibility</p:attrName>
                                        </p:attrNameLst>
                                      </p:cBhvr>
                                      <p:to>
                                        <p:strVal val="visible"/>
                                      </p:to>
                                    </p:set>
                                    <p:animEffect transition="in" filter="fade">
                                      <p:cBhvr>
                                        <p:cTn id="32" dur="500"/>
                                        <p:tgtEl>
                                          <p:spTgt spid="161"/>
                                        </p:tgtEl>
                                      </p:cBhvr>
                                    </p:animEffect>
                                  </p:childTnLst>
                                </p:cTn>
                              </p:par>
                              <p:par>
                                <p:cTn id="33" presetID="42" presetClass="path" presetSubtype="0" decel="100000" fill="hold" grpId="1" nodeType="withEffect">
                                  <p:stCondLst>
                                    <p:cond delay="0"/>
                                  </p:stCondLst>
                                  <p:childTnLst>
                                    <p:animMotion origin="layout" path="M -2.35129E-6 -1.61598E-6 L -2.35129E-6 0.1439 " pathEditMode="relative" rAng="0" ptsTypes="AA">
                                      <p:cBhvr>
                                        <p:cTn id="34" dur="1000" spd="-100000" fill="hold"/>
                                        <p:tgtEl>
                                          <p:spTgt spid="161"/>
                                        </p:tgtEl>
                                        <p:attrNameLst>
                                          <p:attrName>ppt_x</p:attrName>
                                          <p:attrName>ppt_y</p:attrName>
                                        </p:attrNameLst>
                                      </p:cBhvr>
                                      <p:rCtr x="0" y="7195"/>
                                    </p:animMotion>
                                  </p:childTnLst>
                                </p:cTn>
                              </p:par>
                              <p:par>
                                <p:cTn id="35" presetID="10" presetClass="entr" presetSubtype="0" fill="hold" grpId="0" nodeType="withEffect">
                                  <p:stCondLst>
                                    <p:cond delay="250"/>
                                  </p:stCondLst>
                                  <p:childTnLst>
                                    <p:set>
                                      <p:cBhvr>
                                        <p:cTn id="36" dur="1" fill="hold">
                                          <p:stCondLst>
                                            <p:cond delay="0"/>
                                          </p:stCondLst>
                                        </p:cTn>
                                        <p:tgtEl>
                                          <p:spTgt spid="162"/>
                                        </p:tgtEl>
                                        <p:attrNameLst>
                                          <p:attrName>style.visibility</p:attrName>
                                        </p:attrNameLst>
                                      </p:cBhvr>
                                      <p:to>
                                        <p:strVal val="visible"/>
                                      </p:to>
                                    </p:set>
                                    <p:animEffect transition="in" filter="fade">
                                      <p:cBhvr>
                                        <p:cTn id="37" dur="500"/>
                                        <p:tgtEl>
                                          <p:spTgt spid="162"/>
                                        </p:tgtEl>
                                      </p:cBhvr>
                                    </p:animEffect>
                                  </p:childTnLst>
                                </p:cTn>
                              </p:par>
                              <p:par>
                                <p:cTn id="38" presetID="42" presetClass="path" presetSubtype="0" decel="100000" fill="hold" grpId="1" nodeType="withEffect">
                                  <p:stCondLst>
                                    <p:cond delay="0"/>
                                  </p:stCondLst>
                                  <p:childTnLst>
                                    <p:animMotion origin="layout" path="M -2.35129E-6 -1.61598E-6 L -2.35129E-6 0.1439 " pathEditMode="relative" rAng="0" ptsTypes="AA">
                                      <p:cBhvr>
                                        <p:cTn id="39" dur="1000" spd="-100000" fill="hold"/>
                                        <p:tgtEl>
                                          <p:spTgt spid="162"/>
                                        </p:tgtEl>
                                        <p:attrNameLst>
                                          <p:attrName>ppt_x</p:attrName>
                                          <p:attrName>ppt_y</p:attrName>
                                        </p:attrNameLst>
                                      </p:cBhvr>
                                      <p:rCtr x="0" y="7195"/>
                                    </p:animMotion>
                                  </p:childTnLst>
                                </p:cTn>
                              </p:par>
                              <p:par>
                                <p:cTn id="40" presetID="10" presetClass="entr" presetSubtype="0" fill="hold" nodeType="withEffect">
                                  <p:stCondLst>
                                    <p:cond delay="250"/>
                                  </p:stCondLst>
                                  <p:childTnLst>
                                    <p:set>
                                      <p:cBhvr>
                                        <p:cTn id="41" dur="1" fill="hold">
                                          <p:stCondLst>
                                            <p:cond delay="0"/>
                                          </p:stCondLst>
                                        </p:cTn>
                                        <p:tgtEl>
                                          <p:spTgt spid="256"/>
                                        </p:tgtEl>
                                        <p:attrNameLst>
                                          <p:attrName>style.visibility</p:attrName>
                                        </p:attrNameLst>
                                      </p:cBhvr>
                                      <p:to>
                                        <p:strVal val="visible"/>
                                      </p:to>
                                    </p:set>
                                    <p:animEffect transition="in" filter="fade">
                                      <p:cBhvr>
                                        <p:cTn id="42" dur="500"/>
                                        <p:tgtEl>
                                          <p:spTgt spid="256"/>
                                        </p:tgtEl>
                                      </p:cBhvr>
                                    </p:animEffect>
                                  </p:childTnLst>
                                </p:cTn>
                              </p:par>
                              <p:par>
                                <p:cTn id="43" presetID="42" presetClass="path" presetSubtype="0" decel="100000" fill="hold" nodeType="withEffect">
                                  <p:stCondLst>
                                    <p:cond delay="0"/>
                                  </p:stCondLst>
                                  <p:childTnLst>
                                    <p:animMotion origin="layout" path="M -2.35129E-6 -1.61598E-6 L -2.35129E-6 0.1439 " pathEditMode="relative" rAng="0" ptsTypes="AA">
                                      <p:cBhvr>
                                        <p:cTn id="44" dur="1000" spd="-100000" fill="hold"/>
                                        <p:tgtEl>
                                          <p:spTgt spid="256"/>
                                        </p:tgtEl>
                                        <p:attrNameLst>
                                          <p:attrName>ppt_x</p:attrName>
                                          <p:attrName>ppt_y</p:attrName>
                                        </p:attrNameLst>
                                      </p:cBhvr>
                                      <p:rCtr x="0" y="7195"/>
                                    </p:animMotion>
                                  </p:childTnLst>
                                </p:cTn>
                              </p:par>
                              <p:par>
                                <p:cTn id="45" presetID="10" presetClass="entr" presetSubtype="0" fill="hold" grpId="0" nodeType="withEffect">
                                  <p:stCondLst>
                                    <p:cond delay="200"/>
                                  </p:stCondLst>
                                  <p:childTnLst>
                                    <p:set>
                                      <p:cBhvr>
                                        <p:cTn id="46" dur="1" fill="hold">
                                          <p:stCondLst>
                                            <p:cond delay="0"/>
                                          </p:stCondLst>
                                        </p:cTn>
                                        <p:tgtEl>
                                          <p:spTgt spid="202"/>
                                        </p:tgtEl>
                                        <p:attrNameLst>
                                          <p:attrName>style.visibility</p:attrName>
                                        </p:attrNameLst>
                                      </p:cBhvr>
                                      <p:to>
                                        <p:strVal val="visible"/>
                                      </p:to>
                                    </p:set>
                                    <p:animEffect transition="in" filter="fade">
                                      <p:cBhvr>
                                        <p:cTn id="47" dur="700"/>
                                        <p:tgtEl>
                                          <p:spTgt spid="202"/>
                                        </p:tgtEl>
                                      </p:cBhvr>
                                    </p:animEffect>
                                  </p:childTnLst>
                                </p:cTn>
                              </p:par>
                              <p:par>
                                <p:cTn id="48" presetID="35" presetClass="path" presetSubtype="0" decel="100000" fill="hold" grpId="1" nodeType="withEffect">
                                  <p:stCondLst>
                                    <p:cond delay="0"/>
                                  </p:stCondLst>
                                  <p:childTnLst>
                                    <p:animMotion origin="layout" path="M 1.25E-6 1.85185E-6 L 1.25E-6 -0.12014 " pathEditMode="relative" rAng="0" ptsTypes="AA">
                                      <p:cBhvr>
                                        <p:cTn id="49" dur="1000" spd="-100000" fill="hold"/>
                                        <p:tgtEl>
                                          <p:spTgt spid="202"/>
                                        </p:tgtEl>
                                        <p:attrNameLst>
                                          <p:attrName>ppt_x</p:attrName>
                                          <p:attrName>ppt_y</p:attrName>
                                        </p:attrNameLst>
                                      </p:cBhvr>
                                      <p:rCtr x="0" y="-59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0" grpId="0">
        <p:bldAsOne/>
      </p:bldGraphic>
      <p:bldGraphic spid="160" grpId="1">
        <p:bldAsOne/>
      </p:bldGraphic>
      <p:bldP spid="161" grpId="0"/>
      <p:bldP spid="161" grpId="1"/>
      <p:bldP spid="162" grpId="0"/>
      <p:bldP spid="162" grpId="1"/>
      <p:bldP spid="163" grpId="0"/>
      <p:bldP spid="163" grpId="1"/>
      <p:bldP spid="164" grpId="0"/>
      <p:bldP spid="164" grpId="1"/>
      <p:bldP spid="202" grpId="0"/>
      <p:bldP spid="202"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p:cNvPicPr>
            <a:picLocks noChangeAspect="1"/>
          </p:cNvPicPr>
          <p:nvPr/>
        </p:nvPicPr>
        <p:blipFill rotWithShape="1">
          <a:blip r:embed="rId3" cstate="screen">
            <a:extLst>
              <a:ext uri="{28A0092B-C50C-407E-A947-70E740481C1C}">
                <a14:useLocalDpi xmlns:a14="http://schemas.microsoft.com/office/drawing/2010/main"/>
              </a:ext>
            </a:extLst>
          </a:blip>
          <a:srcRect t="15345"/>
          <a:stretch/>
        </p:blipFill>
        <p:spPr>
          <a:xfrm>
            <a:off x="0" y="-26860"/>
            <a:ext cx="12192000" cy="6888259"/>
          </a:xfrm>
          <a:prstGeom prst="rect">
            <a:avLst/>
          </a:prstGeom>
        </p:spPr>
      </p:pic>
      <p:sp>
        <p:nvSpPr>
          <p:cNvPr id="4" name="Rectangle 3"/>
          <p:cNvSpPr/>
          <p:nvPr/>
        </p:nvSpPr>
        <p:spPr>
          <a:xfrm>
            <a:off x="0" y="3200399"/>
            <a:ext cx="12192000" cy="2887441"/>
          </a:xfrm>
          <a:prstGeom prst="rect">
            <a:avLst/>
          </a:prstGeom>
          <a:solidFill>
            <a:srgbClr val="006AA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a:ln>
                <a:noFill/>
              </a:ln>
              <a:solidFill>
                <a:prstClr val="white"/>
              </a:solidFill>
              <a:effectLst/>
              <a:uLnTx/>
              <a:uFillTx/>
              <a:latin typeface="NewsGoth BT" panose="020B0503020203020204" pitchFamily="34" charset="0"/>
            </a:endParaRPr>
          </a:p>
        </p:txBody>
      </p:sp>
      <p:sp>
        <p:nvSpPr>
          <p:cNvPr id="39" name="Rectangle 38"/>
          <p:cNvSpPr/>
          <p:nvPr/>
        </p:nvSpPr>
        <p:spPr>
          <a:xfrm>
            <a:off x="0" y="1"/>
            <a:ext cx="12192000" cy="1523999"/>
          </a:xfrm>
          <a:prstGeom prst="rect">
            <a:avLst/>
          </a:prstGeom>
          <a:gradFill>
            <a:gsLst>
              <a:gs pos="0">
                <a:schemeClr val="bg2"/>
              </a:gs>
              <a:gs pos="100000">
                <a:schemeClr val="bg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a:ln>
                <a:noFill/>
              </a:ln>
              <a:solidFill>
                <a:sysClr val="windowText" lastClr="000000"/>
              </a:solidFill>
              <a:effectLst/>
              <a:uLnTx/>
              <a:uFillTx/>
              <a:latin typeface="Segoe UI"/>
              <a:ea typeface="+mn-ea"/>
              <a:cs typeface="+mn-cs"/>
            </a:endParaRPr>
          </a:p>
        </p:txBody>
      </p:sp>
      <p:sp>
        <p:nvSpPr>
          <p:cNvPr id="40" name="Rectangle 39"/>
          <p:cNvSpPr/>
          <p:nvPr/>
        </p:nvSpPr>
        <p:spPr>
          <a:xfrm>
            <a:off x="4130040" y="3200398"/>
            <a:ext cx="4038600" cy="2887442"/>
          </a:xfrm>
          <a:prstGeom prst="rect">
            <a:avLst/>
          </a:prstGeom>
          <a:solidFill>
            <a:schemeClr val="tx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a:ln>
                <a:noFill/>
              </a:ln>
              <a:solidFill>
                <a:sysClr val="windowText" lastClr="000000"/>
              </a:solidFill>
              <a:effectLst/>
              <a:uLnTx/>
              <a:uFillTx/>
              <a:latin typeface="NewsGoth BT" panose="020B0503020203020204" pitchFamily="34" charset="0"/>
            </a:endParaRPr>
          </a:p>
        </p:txBody>
      </p:sp>
      <p:sp>
        <p:nvSpPr>
          <p:cNvPr id="5" name="Rectangle 4"/>
          <p:cNvSpPr/>
          <p:nvPr/>
        </p:nvSpPr>
        <p:spPr>
          <a:xfrm>
            <a:off x="3048" y="3978188"/>
            <a:ext cx="12188952" cy="45720"/>
          </a:xfrm>
          <a:prstGeom prst="rect">
            <a:avLst/>
          </a:prstGeom>
          <a:solidFill>
            <a:schemeClr val="bg1"/>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a:ln>
                <a:noFill/>
              </a:ln>
              <a:solidFill>
                <a:prstClr val="white"/>
              </a:solidFill>
              <a:effectLst/>
              <a:uLnTx/>
              <a:uFillTx/>
              <a:latin typeface="NewsGoth BT" panose="020B0503020203020204" pitchFamily="34" charset="0"/>
            </a:endParaRPr>
          </a:p>
        </p:txBody>
      </p:sp>
      <p:sp>
        <p:nvSpPr>
          <p:cNvPr id="7" name="Rectangle 6"/>
          <p:cNvSpPr/>
          <p:nvPr/>
        </p:nvSpPr>
        <p:spPr>
          <a:xfrm>
            <a:off x="3048" y="6087405"/>
            <a:ext cx="12188952" cy="45720"/>
          </a:xfrm>
          <a:prstGeom prst="rect">
            <a:avLst/>
          </a:prstGeom>
          <a:solidFill>
            <a:schemeClr val="bg1"/>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a:ln>
                <a:noFill/>
              </a:ln>
              <a:solidFill>
                <a:prstClr val="white"/>
              </a:solidFill>
              <a:effectLst/>
              <a:uLnTx/>
              <a:uFillTx/>
              <a:latin typeface="NewsGoth BT" panose="020B0503020203020204" pitchFamily="34" charset="0"/>
            </a:endParaRPr>
          </a:p>
        </p:txBody>
      </p:sp>
      <p:cxnSp>
        <p:nvCxnSpPr>
          <p:cNvPr id="9" name="Straight Connector 8"/>
          <p:cNvCxnSpPr>
            <a:cxnSpLocks/>
          </p:cNvCxnSpPr>
          <p:nvPr/>
        </p:nvCxnSpPr>
        <p:spPr>
          <a:xfrm>
            <a:off x="3048" y="5426755"/>
            <a:ext cx="1218895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a:off x="3048" y="4740955"/>
            <a:ext cx="1218895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33400" y="4255536"/>
            <a:ext cx="2582951" cy="276999"/>
          </a:xfrm>
          <a:prstGeom prst="rect">
            <a:avLst/>
          </a:prstGeom>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dirty="0">
                <a:ln>
                  <a:noFill/>
                </a:ln>
                <a:solidFill>
                  <a:prstClr val="white"/>
                </a:solidFill>
                <a:effectLst/>
                <a:uLnTx/>
                <a:uFillTx/>
                <a:latin typeface="NewsGoth BT" panose="020B0503020203020204" pitchFamily="34" charset="0"/>
                <a:ea typeface="Segoe UI" pitchFamily="34" charset="0"/>
                <a:cs typeface="Segoe UI" pitchFamily="34" charset="0"/>
              </a:rPr>
              <a:t>Identificar el liderazgo</a:t>
            </a:r>
          </a:p>
        </p:txBody>
      </p:sp>
      <p:sp>
        <p:nvSpPr>
          <p:cNvPr id="8" name="TextBox 7"/>
          <p:cNvSpPr txBox="1"/>
          <p:nvPr/>
        </p:nvSpPr>
        <p:spPr>
          <a:xfrm>
            <a:off x="533400" y="4943708"/>
            <a:ext cx="2811860" cy="276999"/>
          </a:xfrm>
          <a:prstGeom prst="rect">
            <a:avLst/>
          </a:prstGeom>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a:ln>
                  <a:noFill/>
                </a:ln>
                <a:solidFill>
                  <a:prstClr val="white"/>
                </a:solidFill>
                <a:effectLst/>
                <a:uLnTx/>
                <a:uFillTx/>
                <a:latin typeface="NewsGoth BT" panose="020B0503020203020204" pitchFamily="34" charset="0"/>
                <a:ea typeface="Segoe UI" pitchFamily="34" charset="0"/>
                <a:cs typeface="Segoe UI" pitchFamily="34" charset="0"/>
              </a:rPr>
              <a:t>Promover la cultura digital</a:t>
            </a:r>
          </a:p>
        </p:txBody>
      </p:sp>
      <p:sp>
        <p:nvSpPr>
          <p:cNvPr id="17" name="TextBox 16"/>
          <p:cNvSpPr txBox="1"/>
          <p:nvPr/>
        </p:nvSpPr>
        <p:spPr>
          <a:xfrm>
            <a:off x="533400" y="5628365"/>
            <a:ext cx="3239613" cy="276999"/>
          </a:xfrm>
          <a:prstGeom prst="rect">
            <a:avLst/>
          </a:prstGeom>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a:ln>
                  <a:noFill/>
                </a:ln>
                <a:solidFill>
                  <a:prstClr val="white"/>
                </a:solidFill>
                <a:effectLst/>
                <a:uLnTx/>
                <a:uFillTx/>
                <a:latin typeface="NewsGoth BT" panose="020B0503020203020204" pitchFamily="34" charset="0"/>
                <a:ea typeface="Segoe UI" pitchFamily="34" charset="0"/>
                <a:cs typeface="Segoe UI" pitchFamily="34" charset="0"/>
              </a:rPr>
              <a:t>Manejo del Cambio</a:t>
            </a:r>
          </a:p>
        </p:txBody>
      </p:sp>
      <p:sp>
        <p:nvSpPr>
          <p:cNvPr id="27" name="TextBox 26"/>
          <p:cNvSpPr txBox="1"/>
          <p:nvPr/>
        </p:nvSpPr>
        <p:spPr>
          <a:xfrm>
            <a:off x="533400" y="3343021"/>
            <a:ext cx="2834640" cy="548640"/>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dirty="0">
                <a:ln>
                  <a:noFill/>
                </a:ln>
                <a:solidFill>
                  <a:prstClr val="white"/>
                </a:solidFill>
                <a:effectLst/>
                <a:uLnTx/>
                <a:uFillTx/>
                <a:latin typeface="Exo" panose="02000503000000000000" pitchFamily="50" charset="0"/>
                <a:ea typeface="Segoe UI" pitchFamily="34" charset="0"/>
                <a:cs typeface="Segoe UI Semilight" panose="020B0402040204020203" pitchFamily="34" charset="0"/>
              </a:rPr>
              <a:t>Gente</a:t>
            </a:r>
          </a:p>
        </p:txBody>
      </p:sp>
      <p:sp>
        <p:nvSpPr>
          <p:cNvPr id="3" name="TextBox 2"/>
          <p:cNvSpPr txBox="1"/>
          <p:nvPr/>
        </p:nvSpPr>
        <p:spPr>
          <a:xfrm>
            <a:off x="4450080" y="4939020"/>
            <a:ext cx="3474720" cy="276999"/>
          </a:xfrm>
          <a:prstGeom prst="rect">
            <a:avLst/>
          </a:prstGeom>
          <a:noFill/>
        </p:spPr>
        <p:txBody>
          <a:bodyPr vert="horz"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solidFill>
                  <a:prstClr val="white"/>
                </a:solidFill>
                <a:latin typeface="NewsGoth BT" panose="020B0503020203020204" pitchFamily="34" charset="0"/>
                <a:cs typeface="Segoe UI" panose="020B0502040204020203" pitchFamily="34" charset="0"/>
              </a:rPr>
              <a:t>Mejorar productividad con Innovacion</a:t>
            </a:r>
            <a:endParaRPr kumimoji="0" lang="es-MX" sz="1800" b="0" i="0" u="none" strike="noStrike" kern="1200" cap="none" spc="0" normalizeH="0" baseline="0">
              <a:ln>
                <a:noFill/>
              </a:ln>
              <a:solidFill>
                <a:prstClr val="white"/>
              </a:solidFill>
              <a:effectLst/>
              <a:uLnTx/>
              <a:uFillTx/>
              <a:latin typeface="NewsGoth BT" panose="020B0503020203020204" pitchFamily="34" charset="0"/>
              <a:cs typeface="Segoe UI" panose="020B0502040204020203" pitchFamily="34" charset="0"/>
            </a:endParaRPr>
          </a:p>
        </p:txBody>
      </p:sp>
      <p:sp>
        <p:nvSpPr>
          <p:cNvPr id="11" name="Rectangle 10"/>
          <p:cNvSpPr/>
          <p:nvPr/>
        </p:nvSpPr>
        <p:spPr>
          <a:xfrm>
            <a:off x="4450080" y="5496648"/>
            <a:ext cx="3474720" cy="276999"/>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dirty="0">
                <a:ln>
                  <a:noFill/>
                </a:ln>
                <a:solidFill>
                  <a:prstClr val="white"/>
                </a:solidFill>
                <a:effectLst/>
                <a:uLnTx/>
                <a:uFillTx/>
                <a:latin typeface="NewsGoth BT" panose="020B0503020203020204" pitchFamily="34" charset="0"/>
                <a:cs typeface="Segoe UI" panose="020B0502040204020203" pitchFamily="34" charset="0"/>
              </a:rPr>
              <a:t>Crear una cultura de responsabilidad corporativa</a:t>
            </a:r>
          </a:p>
        </p:txBody>
      </p:sp>
      <p:sp>
        <p:nvSpPr>
          <p:cNvPr id="15" name="Rectangle 14"/>
          <p:cNvSpPr/>
          <p:nvPr/>
        </p:nvSpPr>
        <p:spPr>
          <a:xfrm>
            <a:off x="4411980" y="4157733"/>
            <a:ext cx="3474720" cy="276999"/>
          </a:xfrm>
          <a:prstGeom prst="rect">
            <a:avLst/>
          </a:prstGeom>
        </p:spPr>
        <p:txBody>
          <a:bodyPr vert="horz"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dirty="0">
                <a:ln>
                  <a:noFill/>
                </a:ln>
                <a:solidFill>
                  <a:prstClr val="white"/>
                </a:solidFill>
                <a:effectLst/>
                <a:uLnTx/>
                <a:uFillTx/>
                <a:latin typeface="NewsGoth BT" panose="020B0503020203020204" pitchFamily="34" charset="0"/>
                <a:cs typeface="Segoe UI" panose="020B0502040204020203" pitchFamily="34" charset="0"/>
              </a:rPr>
              <a:t>Mejorar la colaboración – Interna/Externa</a:t>
            </a:r>
          </a:p>
        </p:txBody>
      </p:sp>
      <p:sp>
        <p:nvSpPr>
          <p:cNvPr id="28" name="TextBox 27"/>
          <p:cNvSpPr txBox="1"/>
          <p:nvPr/>
        </p:nvSpPr>
        <p:spPr>
          <a:xfrm>
            <a:off x="4450080" y="3343021"/>
            <a:ext cx="3474720" cy="548640"/>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a:ln>
                  <a:noFill/>
                </a:ln>
                <a:solidFill>
                  <a:prstClr val="white"/>
                </a:solidFill>
                <a:effectLst/>
                <a:uLnTx/>
                <a:uFillTx/>
                <a:latin typeface="Exo" panose="02000503000000000000" pitchFamily="50" charset="0"/>
                <a:ea typeface="Segoe UI" pitchFamily="34" charset="0"/>
                <a:cs typeface="Segoe UI Semilight" panose="020B0402040204020203" pitchFamily="34" charset="0"/>
              </a:rPr>
              <a:t>Procesos</a:t>
            </a:r>
          </a:p>
        </p:txBody>
      </p:sp>
      <p:sp>
        <p:nvSpPr>
          <p:cNvPr id="12" name="Rectangle 11"/>
          <p:cNvSpPr/>
          <p:nvPr/>
        </p:nvSpPr>
        <p:spPr>
          <a:xfrm>
            <a:off x="8686800" y="4254364"/>
            <a:ext cx="2971800" cy="304114"/>
          </a:xfrm>
          <a:prstGeom prst="rect">
            <a:avLst/>
          </a:prstGeom>
        </p:spPr>
        <p:txBody>
          <a:bodyPr vert="horz"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dirty="0">
                <a:ln>
                  <a:noFill/>
                </a:ln>
                <a:solidFill>
                  <a:prstClr val="white"/>
                </a:solidFill>
                <a:effectLst/>
                <a:uLnTx/>
                <a:uFillTx/>
                <a:latin typeface="NewsGoth BT" panose="020B0503020203020204" pitchFamily="34" charset="0"/>
                <a:cs typeface="Segoe UI" panose="020B0502040204020203" pitchFamily="34" charset="0"/>
              </a:rPr>
              <a:t>Adoptar la innovación digital</a:t>
            </a:r>
          </a:p>
        </p:txBody>
      </p:sp>
      <p:sp>
        <p:nvSpPr>
          <p:cNvPr id="13" name="Rectangle 12"/>
          <p:cNvSpPr/>
          <p:nvPr/>
        </p:nvSpPr>
        <p:spPr>
          <a:xfrm>
            <a:off x="8686800" y="4941364"/>
            <a:ext cx="2743200" cy="276999"/>
          </a:xfrm>
          <a:prstGeom prst="rect">
            <a:avLst/>
          </a:prstGeom>
        </p:spPr>
        <p:txBody>
          <a:bodyPr vert="horz"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dirty="0">
                <a:ln>
                  <a:noFill/>
                </a:ln>
                <a:solidFill>
                  <a:prstClr val="white"/>
                </a:solidFill>
                <a:effectLst/>
                <a:uLnTx/>
                <a:uFillTx/>
                <a:latin typeface="NewsGoth BT" panose="020B0503020203020204" pitchFamily="34" charset="0"/>
                <a:cs typeface="Segoe UI" panose="020B0502040204020203" pitchFamily="34" charset="0"/>
              </a:rPr>
              <a:t>Habilitar conocimiento basado en datos</a:t>
            </a:r>
          </a:p>
        </p:txBody>
      </p:sp>
      <p:sp>
        <p:nvSpPr>
          <p:cNvPr id="14" name="Rectangle 13"/>
          <p:cNvSpPr/>
          <p:nvPr/>
        </p:nvSpPr>
        <p:spPr>
          <a:xfrm>
            <a:off x="8686800" y="5628366"/>
            <a:ext cx="3238500" cy="275796"/>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a:ln>
                  <a:noFill/>
                </a:ln>
                <a:solidFill>
                  <a:prstClr val="white"/>
                </a:solidFill>
                <a:effectLst/>
                <a:uLnTx/>
                <a:uFillTx/>
                <a:latin typeface="NewsGoth BT" panose="020B0503020203020204" pitchFamily="34" charset="0"/>
                <a:cs typeface="Segoe UI" panose="020B0502040204020203" pitchFamily="34" charset="0"/>
              </a:rPr>
              <a:t>Desarrollar TI’s Ágiles y Seguras</a:t>
            </a:r>
          </a:p>
        </p:txBody>
      </p:sp>
      <p:sp>
        <p:nvSpPr>
          <p:cNvPr id="29" name="TextBox 28"/>
          <p:cNvSpPr txBox="1"/>
          <p:nvPr/>
        </p:nvSpPr>
        <p:spPr>
          <a:xfrm>
            <a:off x="8686800" y="3343021"/>
            <a:ext cx="2743200" cy="548640"/>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a:ln>
                  <a:noFill/>
                </a:ln>
                <a:solidFill>
                  <a:prstClr val="white"/>
                </a:solidFill>
                <a:effectLst/>
                <a:uLnTx/>
                <a:uFillTx/>
                <a:latin typeface="Exo" panose="02000503000000000000" pitchFamily="50" charset="0"/>
                <a:ea typeface="Segoe UI" pitchFamily="34" charset="0"/>
                <a:cs typeface="Segoe UI Semilight" panose="020B0402040204020203" pitchFamily="34" charset="0"/>
              </a:rPr>
              <a:t>Tecnología</a:t>
            </a:r>
          </a:p>
        </p:txBody>
      </p:sp>
      <p:sp>
        <p:nvSpPr>
          <p:cNvPr id="26" name="Rectangle 38"/>
          <p:cNvSpPr/>
          <p:nvPr/>
        </p:nvSpPr>
        <p:spPr>
          <a:xfrm>
            <a:off x="3048" y="-5325"/>
            <a:ext cx="12192000" cy="1523999"/>
          </a:xfrm>
          <a:prstGeom prst="rect">
            <a:avLst/>
          </a:prstGeom>
          <a:gradFill>
            <a:gsLst>
              <a:gs pos="0">
                <a:schemeClr val="bg2">
                  <a:lumMod val="50000"/>
                </a:schemeClr>
              </a:gs>
              <a:gs pos="100000">
                <a:schemeClr val="bg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0" cap="none" spc="0" normalizeH="0" baseline="0">
              <a:ln>
                <a:noFill/>
              </a:ln>
              <a:solidFill>
                <a:sysClr val="windowText" lastClr="000000"/>
              </a:solidFill>
              <a:effectLst/>
              <a:uLnTx/>
              <a:uFillTx/>
              <a:latin typeface="Segoe UI"/>
              <a:ea typeface="+mn-ea"/>
              <a:cs typeface="+mn-cs"/>
            </a:endParaRPr>
          </a:p>
        </p:txBody>
      </p:sp>
      <p:sp>
        <p:nvSpPr>
          <p:cNvPr id="2" name="Title 1"/>
          <p:cNvSpPr>
            <a:spLocks noGrp="1"/>
          </p:cNvSpPr>
          <p:nvPr>
            <p:ph type="title"/>
          </p:nvPr>
        </p:nvSpPr>
        <p:spPr>
          <a:xfrm>
            <a:off x="0" y="365125"/>
            <a:ext cx="12192000" cy="1325563"/>
          </a:xfrm>
        </p:spPr>
        <p:txBody>
          <a:bodyPr/>
          <a:lstStyle/>
          <a:p>
            <a:pPr algn="ctr"/>
            <a:r>
              <a:rPr lang="es-MX" b="1" dirty="0">
                <a:solidFill>
                  <a:schemeClr val="bg1"/>
                </a:solidFill>
                <a:effectLst>
                  <a:outerShdw blurRad="38100" dist="38100" dir="2700000" algn="tl">
                    <a:srgbClr val="000000">
                      <a:alpha val="43137"/>
                    </a:srgbClr>
                  </a:outerShdw>
                </a:effectLst>
                <a:latin typeface="Exo" panose="02000503000000000000" pitchFamily="50" charset="0"/>
              </a:rPr>
              <a:t>Construyendo un lugar de trabajo moderno</a:t>
            </a:r>
          </a:p>
        </p:txBody>
      </p:sp>
      <p:sp>
        <p:nvSpPr>
          <p:cNvPr id="30" name="Rectangle 6"/>
          <p:cNvSpPr/>
          <p:nvPr/>
        </p:nvSpPr>
        <p:spPr>
          <a:xfrm>
            <a:off x="-3048" y="3161898"/>
            <a:ext cx="12188952" cy="45720"/>
          </a:xfrm>
          <a:prstGeom prst="rect">
            <a:avLst/>
          </a:prstGeom>
          <a:solidFill>
            <a:schemeClr val="bg1"/>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a:ln>
                <a:noFill/>
              </a:ln>
              <a:solidFill>
                <a:prstClr val="white"/>
              </a:solidFill>
              <a:effectLst/>
              <a:uLnTx/>
              <a:uFillTx/>
              <a:latin typeface="NewsGoth BT" panose="020B0503020203020204" pitchFamily="34" charset="0"/>
            </a:endParaRPr>
          </a:p>
        </p:txBody>
      </p:sp>
    </p:spTree>
    <p:extLst>
      <p:ext uri="{BB962C8B-B14F-4D97-AF65-F5344CB8AC3E}">
        <p14:creationId xmlns:p14="http://schemas.microsoft.com/office/powerpoint/2010/main" val="293754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CF518F44-7C83-4121-9FD6-49E5CCA45A3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6673755"/>
            <a:ext cx="12192000" cy="184245"/>
          </a:xfrm>
          <a:prstGeom prst="rect">
            <a:avLst/>
          </a:prstGeom>
        </p:spPr>
      </p:pic>
      <p:sp>
        <p:nvSpPr>
          <p:cNvPr id="15" name="CuadroTexto 14">
            <a:extLst>
              <a:ext uri="{FF2B5EF4-FFF2-40B4-BE49-F238E27FC236}">
                <a16:creationId xmlns:a16="http://schemas.microsoft.com/office/drawing/2014/main" id="{BF7A52D1-F525-42A5-B311-296A0DB2BA29}"/>
              </a:ext>
            </a:extLst>
          </p:cNvPr>
          <p:cNvSpPr txBox="1"/>
          <p:nvPr/>
        </p:nvSpPr>
        <p:spPr>
          <a:xfrm>
            <a:off x="331076" y="294983"/>
            <a:ext cx="11524592" cy="862882"/>
          </a:xfrm>
          <a:prstGeom prst="rect">
            <a:avLst/>
          </a:prstGeom>
        </p:spPr>
        <p:txBody>
          <a:bodyPr vert="horz" lIns="91440" tIns="45720" rIns="91440" bIns="45720" rtlCol="0" anchor="ctr">
            <a:noAutofit/>
          </a:bodyPr>
          <a:lstStyle/>
          <a:p>
            <a:pPr algn="r">
              <a:lnSpc>
                <a:spcPct val="90000"/>
              </a:lnSpc>
              <a:spcBef>
                <a:spcPct val="0"/>
              </a:spcBef>
              <a:spcAft>
                <a:spcPts val="600"/>
              </a:spcAft>
            </a:pPr>
            <a:r>
              <a:rPr lang="es-MX" sz="4400" b="1" dirty="0">
                <a:solidFill>
                  <a:srgbClr val="FFC000"/>
                </a:solidFill>
                <a:latin typeface="Exo" panose="02000303000000000000" pitchFamily="50" charset="0"/>
                <a:ea typeface="+mj-ea"/>
                <a:cs typeface="+mj-cs"/>
              </a:rPr>
              <a:t>¿Cómo ser “digitalmente” incluyentes con todas las generaciones?</a:t>
            </a:r>
            <a:r>
              <a:rPr lang="en-US" sz="4400" b="1" dirty="0">
                <a:solidFill>
                  <a:srgbClr val="FFC000"/>
                </a:solidFill>
                <a:latin typeface="Exo" panose="02000303000000000000" pitchFamily="50" charset="0"/>
                <a:ea typeface="+mj-ea"/>
                <a:cs typeface="+mj-cs"/>
              </a:rPr>
              <a:t> </a:t>
            </a:r>
          </a:p>
        </p:txBody>
      </p:sp>
      <p:sp>
        <p:nvSpPr>
          <p:cNvPr id="5" name="Rectangle 1">
            <a:extLst>
              <a:ext uri="{FF2B5EF4-FFF2-40B4-BE49-F238E27FC236}">
                <a16:creationId xmlns:a16="http://schemas.microsoft.com/office/drawing/2014/main" id="{A4DF238E-558B-4093-AF25-0050CB3F68CF}"/>
              </a:ext>
            </a:extLst>
          </p:cNvPr>
          <p:cNvSpPr/>
          <p:nvPr/>
        </p:nvSpPr>
        <p:spPr>
          <a:xfrm>
            <a:off x="5889152" y="3346036"/>
            <a:ext cx="4717143" cy="37707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angle 126">
            <a:extLst>
              <a:ext uri="{FF2B5EF4-FFF2-40B4-BE49-F238E27FC236}">
                <a16:creationId xmlns:a16="http://schemas.microsoft.com/office/drawing/2014/main" id="{EB5F7087-4303-4F0C-B3A3-A2DC95868E70}"/>
              </a:ext>
            </a:extLst>
          </p:cNvPr>
          <p:cNvSpPr/>
          <p:nvPr/>
        </p:nvSpPr>
        <p:spPr>
          <a:xfrm>
            <a:off x="3973266" y="4918867"/>
            <a:ext cx="6647874" cy="37707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angle 127">
            <a:extLst>
              <a:ext uri="{FF2B5EF4-FFF2-40B4-BE49-F238E27FC236}">
                <a16:creationId xmlns:a16="http://schemas.microsoft.com/office/drawing/2014/main" id="{524F8829-E028-4CCF-9725-4A03060A2AD6}"/>
              </a:ext>
            </a:extLst>
          </p:cNvPr>
          <p:cNvSpPr/>
          <p:nvPr/>
        </p:nvSpPr>
        <p:spPr>
          <a:xfrm>
            <a:off x="7746982" y="2120358"/>
            <a:ext cx="3280228" cy="37707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9" name="Table 21">
            <a:extLst>
              <a:ext uri="{FF2B5EF4-FFF2-40B4-BE49-F238E27FC236}">
                <a16:creationId xmlns:a16="http://schemas.microsoft.com/office/drawing/2014/main" id="{B294B84C-AF2B-4838-AC34-05811F159005}"/>
              </a:ext>
            </a:extLst>
          </p:cNvPr>
          <p:cNvGraphicFramePr>
            <a:graphicFrameLocks noGrp="1"/>
          </p:cNvGraphicFramePr>
          <p:nvPr/>
        </p:nvGraphicFramePr>
        <p:xfrm>
          <a:off x="649475" y="1531690"/>
          <a:ext cx="10657957" cy="4250737"/>
        </p:xfrm>
        <a:graphic>
          <a:graphicData uri="http://schemas.openxmlformats.org/drawingml/2006/table">
            <a:tbl>
              <a:tblPr firstRow="1" bandRow="1">
                <a:tableStyleId>{2D5ABB26-0587-4C30-8999-92F81FD0307C}</a:tableStyleId>
              </a:tblPr>
              <a:tblGrid>
                <a:gridCol w="208254">
                  <a:extLst>
                    <a:ext uri="{9D8B030D-6E8A-4147-A177-3AD203B41FA5}">
                      <a16:colId xmlns:a16="http://schemas.microsoft.com/office/drawing/2014/main" val="4282301073"/>
                    </a:ext>
                  </a:extLst>
                </a:gridCol>
                <a:gridCol w="2419708">
                  <a:extLst>
                    <a:ext uri="{9D8B030D-6E8A-4147-A177-3AD203B41FA5}">
                      <a16:colId xmlns:a16="http://schemas.microsoft.com/office/drawing/2014/main" val="20001"/>
                    </a:ext>
                  </a:extLst>
                </a:gridCol>
                <a:gridCol w="1909809">
                  <a:extLst>
                    <a:ext uri="{9D8B030D-6E8A-4147-A177-3AD203B41FA5}">
                      <a16:colId xmlns:a16="http://schemas.microsoft.com/office/drawing/2014/main" val="3034267912"/>
                    </a:ext>
                  </a:extLst>
                </a:gridCol>
                <a:gridCol w="2056918">
                  <a:extLst>
                    <a:ext uri="{9D8B030D-6E8A-4147-A177-3AD203B41FA5}">
                      <a16:colId xmlns:a16="http://schemas.microsoft.com/office/drawing/2014/main" val="3061101284"/>
                    </a:ext>
                  </a:extLst>
                </a:gridCol>
                <a:gridCol w="2036337">
                  <a:extLst>
                    <a:ext uri="{9D8B030D-6E8A-4147-A177-3AD203B41FA5}">
                      <a16:colId xmlns:a16="http://schemas.microsoft.com/office/drawing/2014/main" val="1317020481"/>
                    </a:ext>
                  </a:extLst>
                </a:gridCol>
                <a:gridCol w="2026931">
                  <a:extLst>
                    <a:ext uri="{9D8B030D-6E8A-4147-A177-3AD203B41FA5}">
                      <a16:colId xmlns:a16="http://schemas.microsoft.com/office/drawing/2014/main" val="1875164833"/>
                    </a:ext>
                  </a:extLst>
                </a:gridCol>
              </a:tblGrid>
              <a:tr h="572317">
                <a:tc>
                  <a:txBody>
                    <a:bodyPr/>
                    <a:lstStyle/>
                    <a:p>
                      <a:endParaRPr lang="en-US" sz="1800">
                        <a:solidFill>
                          <a:schemeClr val="bg1"/>
                        </a:solidFill>
                      </a:endParaRPr>
                    </a:p>
                  </a:txBody>
                  <a:tcPr marL="91427" marR="91427"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6AAB"/>
                    </a:solidFill>
                  </a:tcPr>
                </a:tc>
                <a:tc>
                  <a:txBody>
                    <a:bodyPr/>
                    <a:lstStyle/>
                    <a:p>
                      <a:endParaRPr lang="en-US" sz="1800" dirty="0">
                        <a:solidFill>
                          <a:schemeClr val="bg1"/>
                        </a:solidFill>
                      </a:endParaRPr>
                    </a:p>
                  </a:txBody>
                  <a:tcPr marL="91427" marR="91427" marT="45713" marB="45713"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006AAB"/>
                    </a:solidFill>
                  </a:tcPr>
                </a:tc>
                <a:tc>
                  <a:txBody>
                    <a:bodyPr/>
                    <a:lstStyle/>
                    <a:p>
                      <a:pPr algn="ctr"/>
                      <a:r>
                        <a:rPr lang="en-US" sz="1600" b="0" i="0">
                          <a:solidFill>
                            <a:schemeClr val="bg1"/>
                          </a:solidFill>
                          <a:latin typeface="Segoe UI" charset="0"/>
                          <a:ea typeface="Segoe UI" charset="0"/>
                          <a:cs typeface="Segoe UI" charset="0"/>
                        </a:rPr>
                        <a:t>Baby Boomer</a:t>
                      </a:r>
                    </a:p>
                    <a:p>
                      <a:pPr algn="ctr"/>
                      <a:r>
                        <a:rPr lang="en-US" sz="1200">
                          <a:solidFill>
                            <a:schemeClr val="bg1"/>
                          </a:solidFill>
                        </a:rPr>
                        <a:t>(1946-1964)</a:t>
                      </a:r>
                    </a:p>
                  </a:txBody>
                  <a:tcPr marL="91427" marR="91427" marT="45713" marB="45713" anchor="ctr">
                    <a:lnL>
                      <a:noFill/>
                    </a:lnL>
                    <a:lnR>
                      <a:noFill/>
                    </a:lnR>
                    <a:lnT>
                      <a:noFill/>
                    </a:lnT>
                    <a:lnB>
                      <a:noFill/>
                    </a:lnB>
                    <a:lnTlToBr w="12700" cmpd="sng">
                      <a:noFill/>
                      <a:prstDash val="solid"/>
                    </a:lnTlToBr>
                    <a:lnBlToTr w="12700" cmpd="sng">
                      <a:noFill/>
                      <a:prstDash val="solid"/>
                    </a:lnBlToTr>
                    <a:solidFill>
                      <a:srgbClr val="006AAB"/>
                    </a:solidFill>
                  </a:tcPr>
                </a:tc>
                <a:tc>
                  <a:txBody>
                    <a:bodyPr/>
                    <a:lstStyle/>
                    <a:p>
                      <a:pPr algn="ctr"/>
                      <a:r>
                        <a:rPr lang="es-MX" sz="1600" b="0" noProof="0" dirty="0">
                          <a:solidFill>
                            <a:schemeClr val="bg1"/>
                          </a:solidFill>
                          <a:latin typeface="Segoe UI" charset="0"/>
                          <a:ea typeface="Segoe UI" charset="0"/>
                          <a:cs typeface="Segoe UI" charset="0"/>
                        </a:rPr>
                        <a:t>Generación</a:t>
                      </a:r>
                      <a:r>
                        <a:rPr lang="en-US" sz="1600" b="0" dirty="0">
                          <a:solidFill>
                            <a:schemeClr val="bg1"/>
                          </a:solidFill>
                          <a:latin typeface="Segoe UI" charset="0"/>
                          <a:ea typeface="Segoe UI" charset="0"/>
                          <a:cs typeface="Segoe UI" charset="0"/>
                        </a:rPr>
                        <a:t> X</a:t>
                      </a:r>
                    </a:p>
                    <a:p>
                      <a:pPr algn="ctr"/>
                      <a:r>
                        <a:rPr lang="en-US" sz="1200" dirty="0">
                          <a:solidFill>
                            <a:schemeClr val="bg1"/>
                          </a:solidFill>
                        </a:rPr>
                        <a:t>(1965-1979)</a:t>
                      </a:r>
                    </a:p>
                  </a:txBody>
                  <a:tcPr marL="91427" marR="91427" marT="45713" marB="45713" anchor="ctr">
                    <a:lnL>
                      <a:noFill/>
                    </a:lnL>
                    <a:lnR>
                      <a:noFill/>
                    </a:lnR>
                    <a:lnT>
                      <a:noFill/>
                    </a:lnT>
                    <a:lnB>
                      <a:noFill/>
                    </a:lnB>
                    <a:lnTlToBr w="12700" cmpd="sng">
                      <a:noFill/>
                      <a:prstDash val="solid"/>
                    </a:lnTlToBr>
                    <a:lnBlToTr w="12700" cmpd="sng">
                      <a:noFill/>
                      <a:prstDash val="solid"/>
                    </a:lnBlToTr>
                    <a:solidFill>
                      <a:srgbClr val="006AAB"/>
                    </a:solidFill>
                  </a:tcPr>
                </a:tc>
                <a:tc>
                  <a:txBody>
                    <a:bodyPr/>
                    <a:lstStyle/>
                    <a:p>
                      <a:pPr algn="ctr"/>
                      <a:r>
                        <a:rPr lang="en-US" sz="1600" b="0">
                          <a:solidFill>
                            <a:schemeClr val="bg1"/>
                          </a:solidFill>
                          <a:latin typeface="Segoe UI" charset="0"/>
                          <a:ea typeface="Segoe UI" charset="0"/>
                          <a:cs typeface="Segoe UI" charset="0"/>
                        </a:rPr>
                        <a:t>Millennial</a:t>
                      </a:r>
                    </a:p>
                    <a:p>
                      <a:pPr algn="ctr"/>
                      <a:r>
                        <a:rPr lang="en-US" sz="1200">
                          <a:solidFill>
                            <a:schemeClr val="bg1"/>
                          </a:solidFill>
                        </a:rPr>
                        <a:t>(1980-1997)</a:t>
                      </a:r>
                    </a:p>
                  </a:txBody>
                  <a:tcPr marL="91427" marR="91427" marT="45713" marB="45713" anchor="ctr">
                    <a:lnL>
                      <a:noFill/>
                    </a:lnL>
                    <a:lnR>
                      <a:noFill/>
                    </a:lnR>
                    <a:lnT>
                      <a:noFill/>
                    </a:lnT>
                    <a:lnB>
                      <a:noFill/>
                    </a:lnB>
                    <a:lnTlToBr w="12700" cmpd="sng">
                      <a:noFill/>
                      <a:prstDash val="solid"/>
                    </a:lnTlToBr>
                    <a:lnBlToTr w="12700" cmpd="sng">
                      <a:noFill/>
                      <a:prstDash val="solid"/>
                    </a:lnBlToTr>
                    <a:solidFill>
                      <a:srgbClr val="006AAB"/>
                    </a:solidFill>
                  </a:tcPr>
                </a:tc>
                <a:tc>
                  <a:txBody>
                    <a:bodyPr/>
                    <a:lstStyle/>
                    <a:p>
                      <a:pPr algn="ctr"/>
                      <a:r>
                        <a:rPr lang="es-MX" sz="1600" b="0" i="0" noProof="0" dirty="0">
                          <a:solidFill>
                            <a:schemeClr val="bg1"/>
                          </a:solidFill>
                          <a:latin typeface="Segoe UI" charset="0"/>
                          <a:ea typeface="Segoe UI" charset="0"/>
                          <a:cs typeface="Segoe UI" charset="0"/>
                        </a:rPr>
                        <a:t>Generación</a:t>
                      </a:r>
                      <a:r>
                        <a:rPr lang="en-US" sz="1600" b="0" i="0" dirty="0">
                          <a:solidFill>
                            <a:schemeClr val="bg1"/>
                          </a:solidFill>
                          <a:latin typeface="Segoe UI" charset="0"/>
                          <a:ea typeface="Segoe UI" charset="0"/>
                          <a:cs typeface="Segoe UI" charset="0"/>
                        </a:rPr>
                        <a:t> Z</a:t>
                      </a:r>
                    </a:p>
                    <a:p>
                      <a:pPr algn="ctr"/>
                      <a:r>
                        <a:rPr lang="en-US" sz="1200" dirty="0">
                          <a:solidFill>
                            <a:schemeClr val="bg1"/>
                          </a:solidFill>
                        </a:rPr>
                        <a:t>(1998-2020)</a:t>
                      </a:r>
                    </a:p>
                  </a:txBody>
                  <a:tcPr marL="91427" marR="91427" marT="45713" marB="45713" anchor="ctr">
                    <a:lnL>
                      <a:noFill/>
                    </a:lnL>
                    <a:lnR>
                      <a:noFill/>
                    </a:lnR>
                    <a:lnT>
                      <a:noFill/>
                    </a:lnT>
                    <a:lnB>
                      <a:noFill/>
                    </a:lnB>
                    <a:lnTlToBr w="12700" cmpd="sng">
                      <a:noFill/>
                      <a:prstDash val="solid"/>
                    </a:lnTlToBr>
                    <a:lnBlToTr w="12700" cmpd="sng">
                      <a:noFill/>
                      <a:prstDash val="solid"/>
                    </a:lnBlToTr>
                    <a:solidFill>
                      <a:srgbClr val="006AAB"/>
                    </a:solidFill>
                  </a:tcPr>
                </a:tc>
                <a:extLst>
                  <a:ext uri="{0D108BD9-81ED-4DB2-BD59-A6C34878D82A}">
                    <a16:rowId xmlns:a16="http://schemas.microsoft.com/office/drawing/2014/main" val="171053612"/>
                  </a:ext>
                </a:extLst>
              </a:tr>
              <a:tr h="429109">
                <a:tc>
                  <a:txBody>
                    <a:bodyPr/>
                    <a:lstStyle/>
                    <a:p>
                      <a:endParaRPr lang="en-US" sz="1800"/>
                    </a:p>
                  </a:txBody>
                  <a:tcPr marL="91427" marR="91427"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MX" sz="1200" b="1" noProof="0">
                          <a:solidFill>
                            <a:schemeClr val="tx1">
                              <a:lumMod val="50000"/>
                            </a:schemeClr>
                          </a:solidFill>
                        </a:rPr>
                        <a:t>Reuniones Presenciales</a:t>
                      </a:r>
                    </a:p>
                  </a:txBody>
                  <a:tcPr marL="91427" marR="91427" marT="45713" marB="45713" anchor="ctr">
                    <a:lnL w="12700" cap="flat" cmpd="sng" algn="ctr">
                      <a:noFill/>
                      <a:prstDash val="solid"/>
                      <a:round/>
                      <a:headEnd type="none" w="med" len="med"/>
                      <a:tailEnd type="none" w="med" len="med"/>
                    </a:lnL>
                    <a:lnR>
                      <a:noFill/>
                    </a:lnR>
                    <a:lnT>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p>
                  </a:txBody>
                  <a:tcPr marL="91427" marR="91427" marT="45713" marB="45713">
                    <a:lnL>
                      <a:noFill/>
                    </a:lnL>
                    <a:lnR>
                      <a:noFill/>
                    </a:lnR>
                    <a:lnT>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7400188"/>
                  </a:ext>
                </a:extLst>
              </a:tr>
              <a:tr h="457135">
                <a:tc>
                  <a:txBody>
                    <a:bodyPr/>
                    <a:lstStyle/>
                    <a:p>
                      <a:endParaRPr lang="en-US" sz="1800"/>
                    </a:p>
                  </a:txBody>
                  <a:tcPr marL="91427" marR="91427"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MX" sz="1200" b="1" noProof="0">
                          <a:solidFill>
                            <a:schemeClr val="tx1">
                              <a:lumMod val="50000"/>
                            </a:schemeClr>
                          </a:solidFill>
                        </a:rPr>
                        <a:t>Reuniones Virtuales  (Sin Video)</a:t>
                      </a:r>
                    </a:p>
                  </a:txBody>
                  <a:tcPr marL="91427" marR="91427" marT="45713" marB="45713" anchor="ctr">
                    <a:lnL w="12700" cap="flat" cmpd="sng" algn="ctr">
                      <a:no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9315398"/>
                  </a:ext>
                </a:extLst>
              </a:tr>
              <a:tr h="389165">
                <a:tc>
                  <a:txBody>
                    <a:bodyPr/>
                    <a:lstStyle/>
                    <a:p>
                      <a:endParaRPr lang="en-US" sz="1800"/>
                    </a:p>
                  </a:txBody>
                  <a:tcPr marL="91427" marR="91427"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MX" sz="1200" b="1" noProof="0" dirty="0">
                          <a:solidFill>
                            <a:schemeClr val="tx1">
                              <a:lumMod val="50000"/>
                            </a:schemeClr>
                          </a:solidFill>
                        </a:rPr>
                        <a:t>Reuniones Virtuales (Con Video)</a:t>
                      </a:r>
                    </a:p>
                  </a:txBody>
                  <a:tcPr marL="91427" marR="91427" marT="45713" marB="45713" anchor="ctr">
                    <a:lnL w="12700" cap="flat" cmpd="sng" algn="ctr">
                      <a:no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9389506"/>
                  </a:ext>
                </a:extLst>
              </a:tr>
              <a:tr h="389165">
                <a:tc>
                  <a:txBody>
                    <a:bodyPr/>
                    <a:lstStyle/>
                    <a:p>
                      <a:endParaRPr lang="en-US" sz="1800"/>
                    </a:p>
                  </a:txBody>
                  <a:tcPr marL="91427" marR="91427"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MX" sz="1200" b="1" baseline="0" noProof="0">
                          <a:solidFill>
                            <a:schemeClr val="tx1">
                              <a:lumMod val="50000"/>
                            </a:schemeClr>
                          </a:solidFill>
                        </a:rPr>
                        <a:t>Email</a:t>
                      </a:r>
                      <a:endParaRPr lang="es-MX" sz="1200" b="1" noProof="0">
                        <a:solidFill>
                          <a:schemeClr val="tx1">
                            <a:lumMod val="50000"/>
                          </a:schemeClr>
                        </a:solidFill>
                      </a:endParaRPr>
                    </a:p>
                  </a:txBody>
                  <a:tcPr marL="91427" marR="91427" marT="45713" marB="45713" anchor="ctr">
                    <a:lnL w="12700" cap="flat" cmpd="sng" algn="ctr">
                      <a:no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7003218"/>
                  </a:ext>
                </a:extLst>
              </a:tr>
              <a:tr h="389165">
                <a:tc>
                  <a:txBody>
                    <a:bodyPr/>
                    <a:lstStyle/>
                    <a:p>
                      <a:endParaRPr lang="en-US" sz="1800"/>
                    </a:p>
                  </a:txBody>
                  <a:tcPr marL="91427" marR="91427"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MX" sz="1200" b="1" noProof="0" dirty="0">
                          <a:solidFill>
                            <a:schemeClr val="tx1">
                              <a:lumMod val="50000"/>
                            </a:schemeClr>
                          </a:solidFill>
                        </a:rPr>
                        <a:t>Espacios de Trabajo  Virtuales</a:t>
                      </a:r>
                    </a:p>
                  </a:txBody>
                  <a:tcPr marL="91427" marR="91427" marT="45713" marB="45713" anchor="ctr">
                    <a:lnL w="12700" cap="flat" cmpd="sng" algn="ctr">
                      <a:no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5022297"/>
                  </a:ext>
                </a:extLst>
              </a:tr>
              <a:tr h="389165">
                <a:tc>
                  <a:txBody>
                    <a:bodyPr/>
                    <a:lstStyle/>
                    <a:p>
                      <a:endParaRPr lang="en-US" sz="1800"/>
                    </a:p>
                  </a:txBody>
                  <a:tcPr marL="91427" marR="91427"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MX" sz="1200" b="1" kern="1200" noProof="0">
                          <a:solidFill>
                            <a:schemeClr val="tx1">
                              <a:lumMod val="50000"/>
                            </a:schemeClr>
                          </a:solidFill>
                          <a:latin typeface="+mn-lt"/>
                          <a:ea typeface="+mn-ea"/>
                          <a:cs typeface="+mn-cs"/>
                        </a:rPr>
                        <a:t>Mensajes Instantaneos (IM)</a:t>
                      </a:r>
                    </a:p>
                  </a:txBody>
                  <a:tcPr marL="91427" marR="91427" marT="45713" marB="45713" anchor="ctr">
                    <a:lnL w="12700" cap="flat" cmpd="sng" algn="ctr">
                      <a:no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0503819"/>
                  </a:ext>
                </a:extLst>
              </a:tr>
              <a:tr h="389165">
                <a:tc>
                  <a:txBody>
                    <a:bodyPr/>
                    <a:lstStyle/>
                    <a:p>
                      <a:endParaRPr lang="en-US" sz="1800"/>
                    </a:p>
                  </a:txBody>
                  <a:tcPr marL="91427" marR="91427"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MX" sz="1200" b="1" kern="1200" noProof="0">
                          <a:solidFill>
                            <a:schemeClr val="tx1">
                              <a:lumMod val="50000"/>
                            </a:schemeClr>
                          </a:solidFill>
                          <a:latin typeface="+mn-lt"/>
                          <a:ea typeface="+mn-ea"/>
                          <a:cs typeface="+mn-cs"/>
                        </a:rPr>
                        <a:t>Redes Sociales Corporativas</a:t>
                      </a:r>
                    </a:p>
                  </a:txBody>
                  <a:tcPr marL="91427" marR="91427" marT="45713" marB="45713" anchor="ctr">
                    <a:lnL w="12700" cap="flat" cmpd="sng" algn="ctr">
                      <a:no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6451143"/>
                  </a:ext>
                </a:extLst>
              </a:tr>
              <a:tr h="389165">
                <a:tc>
                  <a:txBody>
                    <a:bodyPr/>
                    <a:lstStyle/>
                    <a:p>
                      <a:endParaRPr lang="en-US" sz="1800"/>
                    </a:p>
                  </a:txBody>
                  <a:tcPr marL="91427" marR="91427"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MX" sz="1200" b="1" kern="1200" noProof="0">
                          <a:solidFill>
                            <a:schemeClr val="tx1">
                              <a:lumMod val="50000"/>
                            </a:schemeClr>
                          </a:solidFill>
                          <a:latin typeface="+mn-lt"/>
                          <a:ea typeface="+mn-ea"/>
                          <a:cs typeface="+mn-cs"/>
                        </a:rPr>
                        <a:t>Chat Persistente</a:t>
                      </a:r>
                    </a:p>
                  </a:txBody>
                  <a:tcPr marL="91427" marR="91427" marT="45713" marB="45713" anchor="ctr">
                    <a:lnL w="12700" cap="flat" cmpd="sng" algn="ctr">
                      <a:no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7683852"/>
                  </a:ext>
                </a:extLst>
              </a:tr>
              <a:tr h="389165">
                <a:tc>
                  <a:txBody>
                    <a:bodyPr/>
                    <a:lstStyle/>
                    <a:p>
                      <a:endParaRPr lang="en-US" sz="1800"/>
                    </a:p>
                  </a:txBody>
                  <a:tcPr marL="91427" marR="91427"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MX" sz="1200" b="1" kern="1200" noProof="0" dirty="0">
                          <a:solidFill>
                            <a:schemeClr val="tx1">
                              <a:lumMod val="50000"/>
                            </a:schemeClr>
                          </a:solidFill>
                          <a:latin typeface="+mn-lt"/>
                          <a:ea typeface="+mn-ea"/>
                          <a:cs typeface="+mn-cs"/>
                        </a:rPr>
                        <a:t>Interfaces de Usuario Conversacionales</a:t>
                      </a:r>
                    </a:p>
                  </a:txBody>
                  <a:tcPr marL="91427" marR="91427" marT="45713" marB="45713" anchor="ctr">
                    <a:lnL w="12700" cap="flat" cmpd="sng" algn="ctr">
                      <a:no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p>
                  </a:txBody>
                  <a:tcPr marL="91427" marR="91427" marT="45713" marB="45713">
                    <a:lnL>
                      <a:noFill/>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97890594"/>
                  </a:ext>
                </a:extLst>
              </a:tr>
            </a:tbl>
          </a:graphicData>
        </a:graphic>
      </p:graphicFrame>
      <p:grpSp>
        <p:nvGrpSpPr>
          <p:cNvPr id="11" name="Group 51">
            <a:extLst>
              <a:ext uri="{FF2B5EF4-FFF2-40B4-BE49-F238E27FC236}">
                <a16:creationId xmlns:a16="http://schemas.microsoft.com/office/drawing/2014/main" id="{E0149A4B-7806-40BC-9A12-38D0180559B4}"/>
              </a:ext>
            </a:extLst>
          </p:cNvPr>
          <p:cNvGrpSpPr>
            <a:grpSpLocks noChangeAspect="1"/>
          </p:cNvGrpSpPr>
          <p:nvPr/>
        </p:nvGrpSpPr>
        <p:grpSpPr bwMode="auto">
          <a:xfrm>
            <a:off x="4033260" y="2157624"/>
            <a:ext cx="212695" cy="212695"/>
            <a:chOff x="4465638" y="3322638"/>
            <a:chExt cx="212725" cy="212725"/>
          </a:xfrm>
        </p:grpSpPr>
        <p:sp>
          <p:nvSpPr>
            <p:cNvPr id="12" name="Oval 52">
              <a:extLst>
                <a:ext uri="{FF2B5EF4-FFF2-40B4-BE49-F238E27FC236}">
                  <a16:creationId xmlns:a16="http://schemas.microsoft.com/office/drawing/2014/main" id="{9FCBEBB8-F559-49B5-99F6-D2F9D0A6227D}"/>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13" name="Arc 53">
              <a:extLst>
                <a:ext uri="{FF2B5EF4-FFF2-40B4-BE49-F238E27FC236}">
                  <a16:creationId xmlns:a16="http://schemas.microsoft.com/office/drawing/2014/main" id="{8B75A7DC-8D93-41D3-AC79-5A10F51F0AE1}"/>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14" name="Group 54">
            <a:extLst>
              <a:ext uri="{FF2B5EF4-FFF2-40B4-BE49-F238E27FC236}">
                <a16:creationId xmlns:a16="http://schemas.microsoft.com/office/drawing/2014/main" id="{DFF65800-3B3D-45C3-B528-BD63CC4FBD19}"/>
              </a:ext>
            </a:extLst>
          </p:cNvPr>
          <p:cNvGrpSpPr>
            <a:grpSpLocks noChangeAspect="1"/>
          </p:cNvGrpSpPr>
          <p:nvPr/>
        </p:nvGrpSpPr>
        <p:grpSpPr bwMode="auto">
          <a:xfrm>
            <a:off x="10162005" y="2157624"/>
            <a:ext cx="212695" cy="212695"/>
            <a:chOff x="4465638" y="3322638"/>
            <a:chExt cx="212725" cy="212725"/>
          </a:xfrm>
        </p:grpSpPr>
        <p:sp>
          <p:nvSpPr>
            <p:cNvPr id="16" name="Oval 55">
              <a:extLst>
                <a:ext uri="{FF2B5EF4-FFF2-40B4-BE49-F238E27FC236}">
                  <a16:creationId xmlns:a16="http://schemas.microsoft.com/office/drawing/2014/main" id="{B2CA4146-7EF1-44AC-BFB8-FF998CAB98DA}"/>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17" name="Arc 56">
              <a:extLst>
                <a:ext uri="{FF2B5EF4-FFF2-40B4-BE49-F238E27FC236}">
                  <a16:creationId xmlns:a16="http://schemas.microsoft.com/office/drawing/2014/main" id="{A5FBBA22-CAE7-4FD2-8D12-05E7E946A6AB}"/>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18" name="Group 57">
            <a:extLst>
              <a:ext uri="{FF2B5EF4-FFF2-40B4-BE49-F238E27FC236}">
                <a16:creationId xmlns:a16="http://schemas.microsoft.com/office/drawing/2014/main" id="{ED4FD0C3-2BF5-4D7B-8001-BD2853ACE919}"/>
              </a:ext>
            </a:extLst>
          </p:cNvPr>
          <p:cNvGrpSpPr>
            <a:grpSpLocks noChangeAspect="1"/>
          </p:cNvGrpSpPr>
          <p:nvPr/>
        </p:nvGrpSpPr>
        <p:grpSpPr bwMode="auto">
          <a:xfrm>
            <a:off x="6062506" y="2157624"/>
            <a:ext cx="212695" cy="212695"/>
            <a:chOff x="4465638" y="3322638"/>
            <a:chExt cx="212725" cy="212725"/>
          </a:xfrm>
        </p:grpSpPr>
        <p:sp>
          <p:nvSpPr>
            <p:cNvPr id="19" name="Oval 58">
              <a:extLst>
                <a:ext uri="{FF2B5EF4-FFF2-40B4-BE49-F238E27FC236}">
                  <a16:creationId xmlns:a16="http://schemas.microsoft.com/office/drawing/2014/main" id="{B1EC419F-C781-4113-BA8F-5A0F10A4ECA3}"/>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20" name="Arc 59">
              <a:extLst>
                <a:ext uri="{FF2B5EF4-FFF2-40B4-BE49-F238E27FC236}">
                  <a16:creationId xmlns:a16="http://schemas.microsoft.com/office/drawing/2014/main" id="{6C788162-843A-4E47-87CD-9C4BAD3CDC74}"/>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21" name="Group 60">
            <a:extLst>
              <a:ext uri="{FF2B5EF4-FFF2-40B4-BE49-F238E27FC236}">
                <a16:creationId xmlns:a16="http://schemas.microsoft.com/office/drawing/2014/main" id="{2F8CD401-6164-46A0-ACDF-68CDD0FBD723}"/>
              </a:ext>
            </a:extLst>
          </p:cNvPr>
          <p:cNvGrpSpPr>
            <a:grpSpLocks noChangeAspect="1"/>
          </p:cNvGrpSpPr>
          <p:nvPr/>
        </p:nvGrpSpPr>
        <p:grpSpPr bwMode="auto">
          <a:xfrm>
            <a:off x="8142346" y="2157624"/>
            <a:ext cx="212695" cy="212695"/>
            <a:chOff x="4465638" y="3322638"/>
            <a:chExt cx="212725" cy="212725"/>
          </a:xfrm>
        </p:grpSpPr>
        <p:sp>
          <p:nvSpPr>
            <p:cNvPr id="22" name="Oval 61">
              <a:extLst>
                <a:ext uri="{FF2B5EF4-FFF2-40B4-BE49-F238E27FC236}">
                  <a16:creationId xmlns:a16="http://schemas.microsoft.com/office/drawing/2014/main" id="{6C8EFF5B-8441-411D-BFB1-33D7F3685CFC}"/>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23" name="Arc 62">
              <a:extLst>
                <a:ext uri="{FF2B5EF4-FFF2-40B4-BE49-F238E27FC236}">
                  <a16:creationId xmlns:a16="http://schemas.microsoft.com/office/drawing/2014/main" id="{4C50FB94-665C-47F2-BDBC-11016746B084}"/>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24" name="Group 63">
            <a:extLst>
              <a:ext uri="{FF2B5EF4-FFF2-40B4-BE49-F238E27FC236}">
                <a16:creationId xmlns:a16="http://schemas.microsoft.com/office/drawing/2014/main" id="{400B760B-2F52-4D05-B5BE-39CE28ACEDD1}"/>
              </a:ext>
            </a:extLst>
          </p:cNvPr>
          <p:cNvGrpSpPr>
            <a:grpSpLocks noChangeAspect="1"/>
          </p:cNvGrpSpPr>
          <p:nvPr/>
        </p:nvGrpSpPr>
        <p:grpSpPr bwMode="auto">
          <a:xfrm>
            <a:off x="4033260" y="2586163"/>
            <a:ext cx="212695" cy="212695"/>
            <a:chOff x="4465638" y="3322638"/>
            <a:chExt cx="212725" cy="212725"/>
          </a:xfrm>
        </p:grpSpPr>
        <p:sp>
          <p:nvSpPr>
            <p:cNvPr id="25" name="Oval 64">
              <a:extLst>
                <a:ext uri="{FF2B5EF4-FFF2-40B4-BE49-F238E27FC236}">
                  <a16:creationId xmlns:a16="http://schemas.microsoft.com/office/drawing/2014/main" id="{743C830D-B724-4A4D-A50E-C60D0C5005BF}"/>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26" name="Arc 65">
              <a:extLst>
                <a:ext uri="{FF2B5EF4-FFF2-40B4-BE49-F238E27FC236}">
                  <a16:creationId xmlns:a16="http://schemas.microsoft.com/office/drawing/2014/main" id="{4CF63A73-11C7-4D57-8EC7-EFBFE7EC7416}"/>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27" name="Group 66">
            <a:extLst>
              <a:ext uri="{FF2B5EF4-FFF2-40B4-BE49-F238E27FC236}">
                <a16:creationId xmlns:a16="http://schemas.microsoft.com/office/drawing/2014/main" id="{1354133F-385E-4F83-87E8-FF8C4EF55A1D}"/>
              </a:ext>
            </a:extLst>
          </p:cNvPr>
          <p:cNvGrpSpPr>
            <a:grpSpLocks noChangeAspect="1"/>
          </p:cNvGrpSpPr>
          <p:nvPr/>
        </p:nvGrpSpPr>
        <p:grpSpPr bwMode="auto">
          <a:xfrm>
            <a:off x="10162005" y="2586163"/>
            <a:ext cx="212695" cy="212695"/>
            <a:chOff x="4465638" y="3322638"/>
            <a:chExt cx="212725" cy="212725"/>
          </a:xfrm>
        </p:grpSpPr>
        <p:sp>
          <p:nvSpPr>
            <p:cNvPr id="28" name="Oval 67">
              <a:extLst>
                <a:ext uri="{FF2B5EF4-FFF2-40B4-BE49-F238E27FC236}">
                  <a16:creationId xmlns:a16="http://schemas.microsoft.com/office/drawing/2014/main" id="{481A4ADA-0AD2-4701-962B-52B694838D53}"/>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29" name="Arc 68">
              <a:extLst>
                <a:ext uri="{FF2B5EF4-FFF2-40B4-BE49-F238E27FC236}">
                  <a16:creationId xmlns:a16="http://schemas.microsoft.com/office/drawing/2014/main" id="{6B72CA50-18EB-4B50-8223-7252232608AE}"/>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30" name="Group 69">
            <a:extLst>
              <a:ext uri="{FF2B5EF4-FFF2-40B4-BE49-F238E27FC236}">
                <a16:creationId xmlns:a16="http://schemas.microsoft.com/office/drawing/2014/main" id="{A9BAC89D-32FD-40FF-9D6D-AAC1B2CD467A}"/>
              </a:ext>
            </a:extLst>
          </p:cNvPr>
          <p:cNvGrpSpPr>
            <a:grpSpLocks noChangeAspect="1"/>
          </p:cNvGrpSpPr>
          <p:nvPr/>
        </p:nvGrpSpPr>
        <p:grpSpPr bwMode="auto">
          <a:xfrm>
            <a:off x="6062506" y="2586163"/>
            <a:ext cx="212695" cy="212695"/>
            <a:chOff x="4465638" y="3322638"/>
            <a:chExt cx="212725" cy="212725"/>
          </a:xfrm>
        </p:grpSpPr>
        <p:sp>
          <p:nvSpPr>
            <p:cNvPr id="31" name="Oval 70">
              <a:extLst>
                <a:ext uri="{FF2B5EF4-FFF2-40B4-BE49-F238E27FC236}">
                  <a16:creationId xmlns:a16="http://schemas.microsoft.com/office/drawing/2014/main" id="{69940C13-F6B1-4DF7-A589-9829FBB612D7}"/>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32" name="Arc 71">
              <a:extLst>
                <a:ext uri="{FF2B5EF4-FFF2-40B4-BE49-F238E27FC236}">
                  <a16:creationId xmlns:a16="http://schemas.microsoft.com/office/drawing/2014/main" id="{C41F5618-3307-4047-B647-F12848F15A45}"/>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33" name="Group 72">
            <a:extLst>
              <a:ext uri="{FF2B5EF4-FFF2-40B4-BE49-F238E27FC236}">
                <a16:creationId xmlns:a16="http://schemas.microsoft.com/office/drawing/2014/main" id="{7AD2E14A-DB55-4EA1-A7AE-D4C3A895726C}"/>
              </a:ext>
            </a:extLst>
          </p:cNvPr>
          <p:cNvGrpSpPr>
            <a:grpSpLocks noChangeAspect="1"/>
          </p:cNvGrpSpPr>
          <p:nvPr/>
        </p:nvGrpSpPr>
        <p:grpSpPr bwMode="auto">
          <a:xfrm>
            <a:off x="8142346" y="2586163"/>
            <a:ext cx="212695" cy="212695"/>
            <a:chOff x="4465638" y="3322638"/>
            <a:chExt cx="212725" cy="212725"/>
          </a:xfrm>
        </p:grpSpPr>
        <p:sp>
          <p:nvSpPr>
            <p:cNvPr id="34" name="Oval 73">
              <a:extLst>
                <a:ext uri="{FF2B5EF4-FFF2-40B4-BE49-F238E27FC236}">
                  <a16:creationId xmlns:a16="http://schemas.microsoft.com/office/drawing/2014/main" id="{CA4CB2C5-4F1C-460D-A9CB-518AF9E225EA}"/>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35" name="Arc 74">
              <a:extLst>
                <a:ext uri="{FF2B5EF4-FFF2-40B4-BE49-F238E27FC236}">
                  <a16:creationId xmlns:a16="http://schemas.microsoft.com/office/drawing/2014/main" id="{9C9207DB-D442-4303-AC73-2B8FAA02E26E}"/>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sp>
        <p:nvSpPr>
          <p:cNvPr id="36" name="Oval 75">
            <a:extLst>
              <a:ext uri="{FF2B5EF4-FFF2-40B4-BE49-F238E27FC236}">
                <a16:creationId xmlns:a16="http://schemas.microsoft.com/office/drawing/2014/main" id="{3F444137-9D7E-46A5-8FA7-6CAD04F15CE2}"/>
              </a:ext>
            </a:extLst>
          </p:cNvPr>
          <p:cNvSpPr/>
          <p:nvPr/>
        </p:nvSpPr>
        <p:spPr bwMode="auto">
          <a:xfrm>
            <a:off x="4033260" y="2996294"/>
            <a:ext cx="212695" cy="21269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grpSp>
        <p:nvGrpSpPr>
          <p:cNvPr id="37" name="Group 76">
            <a:extLst>
              <a:ext uri="{FF2B5EF4-FFF2-40B4-BE49-F238E27FC236}">
                <a16:creationId xmlns:a16="http://schemas.microsoft.com/office/drawing/2014/main" id="{2C6B8B47-C0B8-4162-BB48-B39B82B9D8C9}"/>
              </a:ext>
            </a:extLst>
          </p:cNvPr>
          <p:cNvGrpSpPr>
            <a:grpSpLocks noChangeAspect="1"/>
          </p:cNvGrpSpPr>
          <p:nvPr/>
        </p:nvGrpSpPr>
        <p:grpSpPr bwMode="auto">
          <a:xfrm>
            <a:off x="6062506" y="2996294"/>
            <a:ext cx="212695" cy="212695"/>
            <a:chOff x="4465638" y="3322638"/>
            <a:chExt cx="212725" cy="212725"/>
          </a:xfrm>
        </p:grpSpPr>
        <p:sp>
          <p:nvSpPr>
            <p:cNvPr id="38" name="Oval 77">
              <a:extLst>
                <a:ext uri="{FF2B5EF4-FFF2-40B4-BE49-F238E27FC236}">
                  <a16:creationId xmlns:a16="http://schemas.microsoft.com/office/drawing/2014/main" id="{FA67CD8C-C1F1-4454-BD3F-B3268ADD5B3B}"/>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39" name="Arc 78">
              <a:extLst>
                <a:ext uri="{FF2B5EF4-FFF2-40B4-BE49-F238E27FC236}">
                  <a16:creationId xmlns:a16="http://schemas.microsoft.com/office/drawing/2014/main" id="{242EA2F5-3806-4D17-87ED-2A3E236515E6}"/>
                </a:ext>
              </a:extLst>
            </p:cNvPr>
            <p:cNvSpPr/>
            <p:nvPr/>
          </p:nvSpPr>
          <p:spPr bwMode="auto">
            <a:xfrm>
              <a:off x="4465638" y="3322638"/>
              <a:ext cx="212725" cy="212725"/>
            </a:xfrm>
            <a:prstGeom prst="arc">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40" name="Group 79">
            <a:extLst>
              <a:ext uri="{FF2B5EF4-FFF2-40B4-BE49-F238E27FC236}">
                <a16:creationId xmlns:a16="http://schemas.microsoft.com/office/drawing/2014/main" id="{D076F921-CD93-4F8A-8B9D-9BAFD7123AF7}"/>
              </a:ext>
            </a:extLst>
          </p:cNvPr>
          <p:cNvGrpSpPr>
            <a:grpSpLocks noChangeAspect="1"/>
          </p:cNvGrpSpPr>
          <p:nvPr/>
        </p:nvGrpSpPr>
        <p:grpSpPr bwMode="auto">
          <a:xfrm>
            <a:off x="8142346" y="2996294"/>
            <a:ext cx="212695" cy="212695"/>
            <a:chOff x="4465638" y="3322638"/>
            <a:chExt cx="212725" cy="212725"/>
          </a:xfrm>
        </p:grpSpPr>
        <p:sp>
          <p:nvSpPr>
            <p:cNvPr id="41" name="Oval 80">
              <a:extLst>
                <a:ext uri="{FF2B5EF4-FFF2-40B4-BE49-F238E27FC236}">
                  <a16:creationId xmlns:a16="http://schemas.microsoft.com/office/drawing/2014/main" id="{EC4FE78F-645A-44E4-9454-A9A2BC5B403D}"/>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42" name="Arc 81">
              <a:extLst>
                <a:ext uri="{FF2B5EF4-FFF2-40B4-BE49-F238E27FC236}">
                  <a16:creationId xmlns:a16="http://schemas.microsoft.com/office/drawing/2014/main" id="{0065A135-00AF-404C-BE89-42382E3BE9C4}"/>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43" name="Group 82">
            <a:extLst>
              <a:ext uri="{FF2B5EF4-FFF2-40B4-BE49-F238E27FC236}">
                <a16:creationId xmlns:a16="http://schemas.microsoft.com/office/drawing/2014/main" id="{AB8B5153-F640-4294-A2D0-C1C10418CE53}"/>
              </a:ext>
            </a:extLst>
          </p:cNvPr>
          <p:cNvGrpSpPr>
            <a:grpSpLocks noChangeAspect="1"/>
          </p:cNvGrpSpPr>
          <p:nvPr/>
        </p:nvGrpSpPr>
        <p:grpSpPr bwMode="auto">
          <a:xfrm>
            <a:off x="10162005" y="2996294"/>
            <a:ext cx="212695" cy="212695"/>
            <a:chOff x="4465638" y="3322638"/>
            <a:chExt cx="212725" cy="212725"/>
          </a:xfrm>
        </p:grpSpPr>
        <p:sp>
          <p:nvSpPr>
            <p:cNvPr id="44" name="Oval 83">
              <a:extLst>
                <a:ext uri="{FF2B5EF4-FFF2-40B4-BE49-F238E27FC236}">
                  <a16:creationId xmlns:a16="http://schemas.microsoft.com/office/drawing/2014/main" id="{DF9184AD-73BC-41DD-8868-00DBA53DB3F0}"/>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45" name="Arc 84">
              <a:extLst>
                <a:ext uri="{FF2B5EF4-FFF2-40B4-BE49-F238E27FC236}">
                  <a16:creationId xmlns:a16="http://schemas.microsoft.com/office/drawing/2014/main" id="{4A6291D6-C0CA-4526-B396-AE5C36ACB129}"/>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46" name="Group 85">
            <a:extLst>
              <a:ext uri="{FF2B5EF4-FFF2-40B4-BE49-F238E27FC236}">
                <a16:creationId xmlns:a16="http://schemas.microsoft.com/office/drawing/2014/main" id="{FFF8CD1F-7E97-419C-A74E-8D5F498596AA}"/>
              </a:ext>
            </a:extLst>
          </p:cNvPr>
          <p:cNvGrpSpPr>
            <a:grpSpLocks noChangeAspect="1"/>
          </p:cNvGrpSpPr>
          <p:nvPr/>
        </p:nvGrpSpPr>
        <p:grpSpPr bwMode="auto">
          <a:xfrm>
            <a:off x="4033260" y="3394357"/>
            <a:ext cx="212695" cy="212695"/>
            <a:chOff x="4465638" y="3322638"/>
            <a:chExt cx="212725" cy="212725"/>
          </a:xfrm>
        </p:grpSpPr>
        <p:sp>
          <p:nvSpPr>
            <p:cNvPr id="47" name="Oval 86">
              <a:extLst>
                <a:ext uri="{FF2B5EF4-FFF2-40B4-BE49-F238E27FC236}">
                  <a16:creationId xmlns:a16="http://schemas.microsoft.com/office/drawing/2014/main" id="{7D0C316E-2949-46BC-A1BF-C6EBFF7A3E9B}"/>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48" name="Arc 87">
              <a:extLst>
                <a:ext uri="{FF2B5EF4-FFF2-40B4-BE49-F238E27FC236}">
                  <a16:creationId xmlns:a16="http://schemas.microsoft.com/office/drawing/2014/main" id="{674AC50C-4B14-46C4-A5C8-6188A87AC40D}"/>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49" name="Group 88">
            <a:extLst>
              <a:ext uri="{FF2B5EF4-FFF2-40B4-BE49-F238E27FC236}">
                <a16:creationId xmlns:a16="http://schemas.microsoft.com/office/drawing/2014/main" id="{719EBDB7-640A-477D-AC56-AEB73C3801E5}"/>
              </a:ext>
            </a:extLst>
          </p:cNvPr>
          <p:cNvGrpSpPr>
            <a:grpSpLocks noChangeAspect="1"/>
          </p:cNvGrpSpPr>
          <p:nvPr/>
        </p:nvGrpSpPr>
        <p:grpSpPr bwMode="auto">
          <a:xfrm>
            <a:off x="6062506" y="3394357"/>
            <a:ext cx="212695" cy="212695"/>
            <a:chOff x="4465638" y="3322638"/>
            <a:chExt cx="212725" cy="212725"/>
          </a:xfrm>
        </p:grpSpPr>
        <p:sp>
          <p:nvSpPr>
            <p:cNvPr id="50" name="Oval 89">
              <a:extLst>
                <a:ext uri="{FF2B5EF4-FFF2-40B4-BE49-F238E27FC236}">
                  <a16:creationId xmlns:a16="http://schemas.microsoft.com/office/drawing/2014/main" id="{459BB1D1-CA50-4A31-830A-7CA260D4DDBE}"/>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51" name="Arc 90">
              <a:extLst>
                <a:ext uri="{FF2B5EF4-FFF2-40B4-BE49-F238E27FC236}">
                  <a16:creationId xmlns:a16="http://schemas.microsoft.com/office/drawing/2014/main" id="{BE54E60E-1BFE-4000-8E1C-5A3839A72B42}"/>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52" name="Group 91">
            <a:extLst>
              <a:ext uri="{FF2B5EF4-FFF2-40B4-BE49-F238E27FC236}">
                <a16:creationId xmlns:a16="http://schemas.microsoft.com/office/drawing/2014/main" id="{EED559D8-2107-4AA9-9763-3AB2F087A6AC}"/>
              </a:ext>
            </a:extLst>
          </p:cNvPr>
          <p:cNvGrpSpPr>
            <a:grpSpLocks noChangeAspect="1"/>
          </p:cNvGrpSpPr>
          <p:nvPr/>
        </p:nvGrpSpPr>
        <p:grpSpPr bwMode="auto">
          <a:xfrm>
            <a:off x="8142346" y="3394357"/>
            <a:ext cx="212695" cy="212695"/>
            <a:chOff x="4465638" y="3322638"/>
            <a:chExt cx="212725" cy="212725"/>
          </a:xfrm>
        </p:grpSpPr>
        <p:sp>
          <p:nvSpPr>
            <p:cNvPr id="53" name="Oval 92">
              <a:extLst>
                <a:ext uri="{FF2B5EF4-FFF2-40B4-BE49-F238E27FC236}">
                  <a16:creationId xmlns:a16="http://schemas.microsoft.com/office/drawing/2014/main" id="{E9C7F421-F933-41AB-8F13-D3303679C889}"/>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54" name="Arc 93">
              <a:extLst>
                <a:ext uri="{FF2B5EF4-FFF2-40B4-BE49-F238E27FC236}">
                  <a16:creationId xmlns:a16="http://schemas.microsoft.com/office/drawing/2014/main" id="{1181D562-B597-4DE3-9ADF-94D4A3A31391}"/>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sp>
        <p:nvSpPr>
          <p:cNvPr id="55" name="Oval 94">
            <a:extLst>
              <a:ext uri="{FF2B5EF4-FFF2-40B4-BE49-F238E27FC236}">
                <a16:creationId xmlns:a16="http://schemas.microsoft.com/office/drawing/2014/main" id="{EDD4DEC3-0C6E-4B04-99AD-FF91330B9244}"/>
              </a:ext>
            </a:extLst>
          </p:cNvPr>
          <p:cNvSpPr/>
          <p:nvPr/>
        </p:nvSpPr>
        <p:spPr bwMode="auto">
          <a:xfrm>
            <a:off x="10162005" y="3394357"/>
            <a:ext cx="212695" cy="21269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grpSp>
        <p:nvGrpSpPr>
          <p:cNvPr id="56" name="Group 95">
            <a:extLst>
              <a:ext uri="{FF2B5EF4-FFF2-40B4-BE49-F238E27FC236}">
                <a16:creationId xmlns:a16="http://schemas.microsoft.com/office/drawing/2014/main" id="{9F9BC078-D1F4-48E8-B67F-A7AB8C68F61D}"/>
              </a:ext>
            </a:extLst>
          </p:cNvPr>
          <p:cNvGrpSpPr>
            <a:grpSpLocks noChangeAspect="1"/>
          </p:cNvGrpSpPr>
          <p:nvPr/>
        </p:nvGrpSpPr>
        <p:grpSpPr bwMode="auto">
          <a:xfrm>
            <a:off x="4033260" y="3789668"/>
            <a:ext cx="212695" cy="212695"/>
            <a:chOff x="4465638" y="3322638"/>
            <a:chExt cx="212725" cy="212725"/>
          </a:xfrm>
        </p:grpSpPr>
        <p:sp>
          <p:nvSpPr>
            <p:cNvPr id="57" name="Oval 96">
              <a:extLst>
                <a:ext uri="{FF2B5EF4-FFF2-40B4-BE49-F238E27FC236}">
                  <a16:creationId xmlns:a16="http://schemas.microsoft.com/office/drawing/2014/main" id="{1DEDA553-6D54-4089-81CF-4D034872D637}"/>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58" name="Arc 97">
              <a:extLst>
                <a:ext uri="{FF2B5EF4-FFF2-40B4-BE49-F238E27FC236}">
                  <a16:creationId xmlns:a16="http://schemas.microsoft.com/office/drawing/2014/main" id="{61506F4D-EC9B-42BD-9F07-365CE6CAAAC8}"/>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59" name="Group 98">
            <a:extLst>
              <a:ext uri="{FF2B5EF4-FFF2-40B4-BE49-F238E27FC236}">
                <a16:creationId xmlns:a16="http://schemas.microsoft.com/office/drawing/2014/main" id="{7640D9E8-CCC5-440A-87E7-D77A03810373}"/>
              </a:ext>
            </a:extLst>
          </p:cNvPr>
          <p:cNvGrpSpPr>
            <a:grpSpLocks noChangeAspect="1"/>
          </p:cNvGrpSpPr>
          <p:nvPr/>
        </p:nvGrpSpPr>
        <p:grpSpPr bwMode="auto">
          <a:xfrm>
            <a:off x="6062506" y="3789668"/>
            <a:ext cx="212695" cy="212695"/>
            <a:chOff x="4465638" y="3322638"/>
            <a:chExt cx="212725" cy="212725"/>
          </a:xfrm>
        </p:grpSpPr>
        <p:sp>
          <p:nvSpPr>
            <p:cNvPr id="60" name="Oval 99">
              <a:extLst>
                <a:ext uri="{FF2B5EF4-FFF2-40B4-BE49-F238E27FC236}">
                  <a16:creationId xmlns:a16="http://schemas.microsoft.com/office/drawing/2014/main" id="{9F85B8B6-37E7-4D61-81F5-E9495BDB2612}"/>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61" name="Arc 100">
              <a:extLst>
                <a:ext uri="{FF2B5EF4-FFF2-40B4-BE49-F238E27FC236}">
                  <a16:creationId xmlns:a16="http://schemas.microsoft.com/office/drawing/2014/main" id="{8A3B37F9-64E3-4F23-AB26-B9F30D9A39C3}"/>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62" name="Group 101">
            <a:extLst>
              <a:ext uri="{FF2B5EF4-FFF2-40B4-BE49-F238E27FC236}">
                <a16:creationId xmlns:a16="http://schemas.microsoft.com/office/drawing/2014/main" id="{6DDDE4A9-CAB8-471D-B9C1-A7FD5CAE5D6B}"/>
              </a:ext>
            </a:extLst>
          </p:cNvPr>
          <p:cNvGrpSpPr>
            <a:grpSpLocks noChangeAspect="1"/>
          </p:cNvGrpSpPr>
          <p:nvPr/>
        </p:nvGrpSpPr>
        <p:grpSpPr bwMode="auto">
          <a:xfrm>
            <a:off x="8142346" y="3789668"/>
            <a:ext cx="212695" cy="212695"/>
            <a:chOff x="4465638" y="3322638"/>
            <a:chExt cx="212725" cy="212725"/>
          </a:xfrm>
        </p:grpSpPr>
        <p:sp>
          <p:nvSpPr>
            <p:cNvPr id="63" name="Oval 102">
              <a:extLst>
                <a:ext uri="{FF2B5EF4-FFF2-40B4-BE49-F238E27FC236}">
                  <a16:creationId xmlns:a16="http://schemas.microsoft.com/office/drawing/2014/main" id="{55220D67-C002-48EB-B7A3-2B86FF59D4AA}"/>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64" name="Arc 103">
              <a:extLst>
                <a:ext uri="{FF2B5EF4-FFF2-40B4-BE49-F238E27FC236}">
                  <a16:creationId xmlns:a16="http://schemas.microsoft.com/office/drawing/2014/main" id="{AE4E1566-A76F-4234-A5BA-F833D6546260}"/>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65" name="Group 104">
            <a:extLst>
              <a:ext uri="{FF2B5EF4-FFF2-40B4-BE49-F238E27FC236}">
                <a16:creationId xmlns:a16="http://schemas.microsoft.com/office/drawing/2014/main" id="{9576352D-7D50-4856-9A85-4F45D2370089}"/>
              </a:ext>
            </a:extLst>
          </p:cNvPr>
          <p:cNvGrpSpPr>
            <a:grpSpLocks noChangeAspect="1"/>
          </p:cNvGrpSpPr>
          <p:nvPr/>
        </p:nvGrpSpPr>
        <p:grpSpPr bwMode="auto">
          <a:xfrm>
            <a:off x="10162005" y="3789668"/>
            <a:ext cx="212695" cy="212695"/>
            <a:chOff x="4465638" y="3322638"/>
            <a:chExt cx="212725" cy="212725"/>
          </a:xfrm>
        </p:grpSpPr>
        <p:sp>
          <p:nvSpPr>
            <p:cNvPr id="66" name="Oval 105">
              <a:extLst>
                <a:ext uri="{FF2B5EF4-FFF2-40B4-BE49-F238E27FC236}">
                  <a16:creationId xmlns:a16="http://schemas.microsoft.com/office/drawing/2014/main" id="{848128CE-522D-4DAC-9AB3-8E6C3CD31DC3}"/>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67" name="Arc 106">
              <a:extLst>
                <a:ext uri="{FF2B5EF4-FFF2-40B4-BE49-F238E27FC236}">
                  <a16:creationId xmlns:a16="http://schemas.microsoft.com/office/drawing/2014/main" id="{6ACC1F1B-35B7-4149-AFF0-53DC25F02EB3}"/>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68" name="Group 110">
            <a:extLst>
              <a:ext uri="{FF2B5EF4-FFF2-40B4-BE49-F238E27FC236}">
                <a16:creationId xmlns:a16="http://schemas.microsoft.com/office/drawing/2014/main" id="{C7F26E40-BEF1-4DB4-91FC-E632385128EF}"/>
              </a:ext>
            </a:extLst>
          </p:cNvPr>
          <p:cNvGrpSpPr>
            <a:grpSpLocks noChangeAspect="1"/>
          </p:cNvGrpSpPr>
          <p:nvPr/>
        </p:nvGrpSpPr>
        <p:grpSpPr bwMode="auto">
          <a:xfrm>
            <a:off x="6062506" y="4182440"/>
            <a:ext cx="212695" cy="212695"/>
            <a:chOff x="4465638" y="3322638"/>
            <a:chExt cx="212725" cy="212725"/>
          </a:xfrm>
        </p:grpSpPr>
        <p:sp>
          <p:nvSpPr>
            <p:cNvPr id="69" name="Oval 111">
              <a:extLst>
                <a:ext uri="{FF2B5EF4-FFF2-40B4-BE49-F238E27FC236}">
                  <a16:creationId xmlns:a16="http://schemas.microsoft.com/office/drawing/2014/main" id="{B6D8D3EC-905F-42A4-A1A0-FB4D16EDF425}"/>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70" name="Arc 112">
              <a:extLst>
                <a:ext uri="{FF2B5EF4-FFF2-40B4-BE49-F238E27FC236}">
                  <a16:creationId xmlns:a16="http://schemas.microsoft.com/office/drawing/2014/main" id="{6B595D10-AE88-48E3-BFE4-AB52EAC4C7C3}"/>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71" name="Group 113">
            <a:extLst>
              <a:ext uri="{FF2B5EF4-FFF2-40B4-BE49-F238E27FC236}">
                <a16:creationId xmlns:a16="http://schemas.microsoft.com/office/drawing/2014/main" id="{46434B6B-0B13-4FB8-833A-EA5549A112A3}"/>
              </a:ext>
            </a:extLst>
          </p:cNvPr>
          <p:cNvGrpSpPr>
            <a:grpSpLocks noChangeAspect="1"/>
          </p:cNvGrpSpPr>
          <p:nvPr/>
        </p:nvGrpSpPr>
        <p:grpSpPr bwMode="auto">
          <a:xfrm>
            <a:off x="8142346" y="4182440"/>
            <a:ext cx="212695" cy="212695"/>
            <a:chOff x="4465638" y="3322638"/>
            <a:chExt cx="212725" cy="212725"/>
          </a:xfrm>
        </p:grpSpPr>
        <p:sp>
          <p:nvSpPr>
            <p:cNvPr id="72" name="Oval 114">
              <a:extLst>
                <a:ext uri="{FF2B5EF4-FFF2-40B4-BE49-F238E27FC236}">
                  <a16:creationId xmlns:a16="http://schemas.microsoft.com/office/drawing/2014/main" id="{6801C74E-FAF6-47E9-88BF-799D7488977D}"/>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73" name="Arc 115">
              <a:extLst>
                <a:ext uri="{FF2B5EF4-FFF2-40B4-BE49-F238E27FC236}">
                  <a16:creationId xmlns:a16="http://schemas.microsoft.com/office/drawing/2014/main" id="{2FACCE3A-8765-49D5-9295-1CB6A20B20C9}"/>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74" name="Group 116">
            <a:extLst>
              <a:ext uri="{FF2B5EF4-FFF2-40B4-BE49-F238E27FC236}">
                <a16:creationId xmlns:a16="http://schemas.microsoft.com/office/drawing/2014/main" id="{509E722B-C03D-42BD-8E53-DA532356813B}"/>
              </a:ext>
            </a:extLst>
          </p:cNvPr>
          <p:cNvGrpSpPr>
            <a:grpSpLocks noChangeAspect="1"/>
          </p:cNvGrpSpPr>
          <p:nvPr/>
        </p:nvGrpSpPr>
        <p:grpSpPr bwMode="auto">
          <a:xfrm>
            <a:off x="10162005" y="4182440"/>
            <a:ext cx="212695" cy="212695"/>
            <a:chOff x="4465638" y="3322638"/>
            <a:chExt cx="212725" cy="212725"/>
          </a:xfrm>
        </p:grpSpPr>
        <p:sp>
          <p:nvSpPr>
            <p:cNvPr id="75" name="Oval 117">
              <a:extLst>
                <a:ext uri="{FF2B5EF4-FFF2-40B4-BE49-F238E27FC236}">
                  <a16:creationId xmlns:a16="http://schemas.microsoft.com/office/drawing/2014/main" id="{7F332C69-77CF-4CAD-95D9-22720C1C2D43}"/>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76" name="Arc 118">
              <a:extLst>
                <a:ext uri="{FF2B5EF4-FFF2-40B4-BE49-F238E27FC236}">
                  <a16:creationId xmlns:a16="http://schemas.microsoft.com/office/drawing/2014/main" id="{8985F5FA-3795-490D-82AD-09DEBF5ADBB9}"/>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sp>
        <p:nvSpPr>
          <p:cNvPr id="77" name="Oval 119">
            <a:extLst>
              <a:ext uri="{FF2B5EF4-FFF2-40B4-BE49-F238E27FC236}">
                <a16:creationId xmlns:a16="http://schemas.microsoft.com/office/drawing/2014/main" id="{08384296-F69C-4EB4-BEB4-FB7509D082AE}"/>
              </a:ext>
            </a:extLst>
          </p:cNvPr>
          <p:cNvSpPr/>
          <p:nvPr/>
        </p:nvSpPr>
        <p:spPr bwMode="auto">
          <a:xfrm>
            <a:off x="4033260" y="4580504"/>
            <a:ext cx="212695" cy="21269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grpSp>
        <p:nvGrpSpPr>
          <p:cNvPr id="78" name="Group 120">
            <a:extLst>
              <a:ext uri="{FF2B5EF4-FFF2-40B4-BE49-F238E27FC236}">
                <a16:creationId xmlns:a16="http://schemas.microsoft.com/office/drawing/2014/main" id="{0A65ACC1-CA33-4147-AE27-04200DA1E00C}"/>
              </a:ext>
            </a:extLst>
          </p:cNvPr>
          <p:cNvGrpSpPr>
            <a:grpSpLocks noChangeAspect="1"/>
          </p:cNvGrpSpPr>
          <p:nvPr/>
        </p:nvGrpSpPr>
        <p:grpSpPr bwMode="auto">
          <a:xfrm>
            <a:off x="6062506" y="4580504"/>
            <a:ext cx="212695" cy="212695"/>
            <a:chOff x="4465638" y="3322638"/>
            <a:chExt cx="212725" cy="212725"/>
          </a:xfrm>
        </p:grpSpPr>
        <p:sp>
          <p:nvSpPr>
            <p:cNvPr id="79" name="Oval 121">
              <a:extLst>
                <a:ext uri="{FF2B5EF4-FFF2-40B4-BE49-F238E27FC236}">
                  <a16:creationId xmlns:a16="http://schemas.microsoft.com/office/drawing/2014/main" id="{32D4EA02-6A34-4866-BB17-2750CCC69812}"/>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80" name="Arc 122">
              <a:extLst>
                <a:ext uri="{FF2B5EF4-FFF2-40B4-BE49-F238E27FC236}">
                  <a16:creationId xmlns:a16="http://schemas.microsoft.com/office/drawing/2014/main" id="{650B43A2-4C9A-4803-A8C1-5FEA0E8D669C}"/>
                </a:ext>
              </a:extLst>
            </p:cNvPr>
            <p:cNvSpPr/>
            <p:nvPr/>
          </p:nvSpPr>
          <p:spPr bwMode="auto">
            <a:xfrm>
              <a:off x="4465638" y="3322638"/>
              <a:ext cx="212725" cy="212725"/>
            </a:xfrm>
            <a:prstGeom prst="arc">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81" name="Group 123">
            <a:extLst>
              <a:ext uri="{FF2B5EF4-FFF2-40B4-BE49-F238E27FC236}">
                <a16:creationId xmlns:a16="http://schemas.microsoft.com/office/drawing/2014/main" id="{5A68B7E7-0CDF-488F-A4F7-899608F313F7}"/>
              </a:ext>
            </a:extLst>
          </p:cNvPr>
          <p:cNvGrpSpPr>
            <a:grpSpLocks noChangeAspect="1"/>
          </p:cNvGrpSpPr>
          <p:nvPr/>
        </p:nvGrpSpPr>
        <p:grpSpPr bwMode="auto">
          <a:xfrm>
            <a:off x="8142346" y="4580504"/>
            <a:ext cx="212695" cy="212695"/>
            <a:chOff x="4465638" y="3322638"/>
            <a:chExt cx="212725" cy="212725"/>
          </a:xfrm>
        </p:grpSpPr>
        <p:sp>
          <p:nvSpPr>
            <p:cNvPr id="82" name="Oval 124">
              <a:extLst>
                <a:ext uri="{FF2B5EF4-FFF2-40B4-BE49-F238E27FC236}">
                  <a16:creationId xmlns:a16="http://schemas.microsoft.com/office/drawing/2014/main" id="{FB9F1BD8-5605-4105-AAD1-6C4258D83CDD}"/>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83" name="Arc 125">
              <a:extLst>
                <a:ext uri="{FF2B5EF4-FFF2-40B4-BE49-F238E27FC236}">
                  <a16:creationId xmlns:a16="http://schemas.microsoft.com/office/drawing/2014/main" id="{EED1C022-8419-4CCC-9675-A13F04AD9E46}"/>
                </a:ext>
              </a:extLst>
            </p:cNvPr>
            <p:cNvSpPr/>
            <p:nvPr/>
          </p:nvSpPr>
          <p:spPr bwMode="auto">
            <a:xfrm>
              <a:off x="4465638" y="3322638"/>
              <a:ext cx="212725" cy="212725"/>
            </a:xfrm>
            <a:prstGeom prst="arc">
              <a:avLst>
                <a:gd name="adj1" fmla="val 16200000"/>
                <a:gd name="adj2" fmla="val 108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sp>
        <p:nvSpPr>
          <p:cNvPr id="84" name="Oval 130">
            <a:extLst>
              <a:ext uri="{FF2B5EF4-FFF2-40B4-BE49-F238E27FC236}">
                <a16:creationId xmlns:a16="http://schemas.microsoft.com/office/drawing/2014/main" id="{004483AD-20E0-4E64-98FD-7A1EABA46C41}"/>
              </a:ext>
            </a:extLst>
          </p:cNvPr>
          <p:cNvSpPr/>
          <p:nvPr/>
        </p:nvSpPr>
        <p:spPr bwMode="auto">
          <a:xfrm>
            <a:off x="4033260" y="4969515"/>
            <a:ext cx="212695" cy="21269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grpSp>
        <p:nvGrpSpPr>
          <p:cNvPr id="85" name="Group 131">
            <a:extLst>
              <a:ext uri="{FF2B5EF4-FFF2-40B4-BE49-F238E27FC236}">
                <a16:creationId xmlns:a16="http://schemas.microsoft.com/office/drawing/2014/main" id="{AF2716F7-174E-478E-B6D4-8F4DA41E5FB5}"/>
              </a:ext>
            </a:extLst>
          </p:cNvPr>
          <p:cNvGrpSpPr>
            <a:grpSpLocks noChangeAspect="1"/>
          </p:cNvGrpSpPr>
          <p:nvPr/>
        </p:nvGrpSpPr>
        <p:grpSpPr bwMode="auto">
          <a:xfrm>
            <a:off x="6062506" y="4969515"/>
            <a:ext cx="212695" cy="212695"/>
            <a:chOff x="4465638" y="3322638"/>
            <a:chExt cx="212725" cy="212725"/>
          </a:xfrm>
        </p:grpSpPr>
        <p:sp>
          <p:nvSpPr>
            <p:cNvPr id="86" name="Oval 132">
              <a:extLst>
                <a:ext uri="{FF2B5EF4-FFF2-40B4-BE49-F238E27FC236}">
                  <a16:creationId xmlns:a16="http://schemas.microsoft.com/office/drawing/2014/main" id="{7BEFE5E1-D850-4065-8552-FCF7869379A7}"/>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87" name="Arc 133">
              <a:extLst>
                <a:ext uri="{FF2B5EF4-FFF2-40B4-BE49-F238E27FC236}">
                  <a16:creationId xmlns:a16="http://schemas.microsoft.com/office/drawing/2014/main" id="{0C47DBB7-43C3-4EBE-8104-FC9D46AEC36D}"/>
                </a:ext>
              </a:extLst>
            </p:cNvPr>
            <p:cNvSpPr/>
            <p:nvPr/>
          </p:nvSpPr>
          <p:spPr bwMode="auto">
            <a:xfrm>
              <a:off x="4465638" y="3322638"/>
              <a:ext cx="212725" cy="212725"/>
            </a:xfrm>
            <a:prstGeom prst="arc">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88" name="Group 134">
            <a:extLst>
              <a:ext uri="{FF2B5EF4-FFF2-40B4-BE49-F238E27FC236}">
                <a16:creationId xmlns:a16="http://schemas.microsoft.com/office/drawing/2014/main" id="{381796F6-7BF5-40CE-8194-FE6407578F36}"/>
              </a:ext>
            </a:extLst>
          </p:cNvPr>
          <p:cNvGrpSpPr>
            <a:grpSpLocks noChangeAspect="1"/>
          </p:cNvGrpSpPr>
          <p:nvPr/>
        </p:nvGrpSpPr>
        <p:grpSpPr bwMode="auto">
          <a:xfrm>
            <a:off x="8142346" y="4969515"/>
            <a:ext cx="212695" cy="212695"/>
            <a:chOff x="4465638" y="3322638"/>
            <a:chExt cx="212725" cy="212725"/>
          </a:xfrm>
        </p:grpSpPr>
        <p:sp>
          <p:nvSpPr>
            <p:cNvPr id="89" name="Oval 135">
              <a:extLst>
                <a:ext uri="{FF2B5EF4-FFF2-40B4-BE49-F238E27FC236}">
                  <a16:creationId xmlns:a16="http://schemas.microsoft.com/office/drawing/2014/main" id="{362237E9-82D8-4B83-AB8A-422ACB8080DD}"/>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90" name="Arc 136">
              <a:extLst>
                <a:ext uri="{FF2B5EF4-FFF2-40B4-BE49-F238E27FC236}">
                  <a16:creationId xmlns:a16="http://schemas.microsoft.com/office/drawing/2014/main" id="{5EB006E4-CD05-49CF-924E-5D3D75345CDE}"/>
                </a:ext>
              </a:extLst>
            </p:cNvPr>
            <p:cNvSpPr/>
            <p:nvPr/>
          </p:nvSpPr>
          <p:spPr bwMode="auto">
            <a:xfrm>
              <a:off x="4465638" y="3322638"/>
              <a:ext cx="212725" cy="212725"/>
            </a:xfrm>
            <a:prstGeom prst="arc">
              <a:avLst>
                <a:gd name="adj1" fmla="val 16200000"/>
                <a:gd name="adj2" fmla="val 108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91" name="Group 137">
            <a:extLst>
              <a:ext uri="{FF2B5EF4-FFF2-40B4-BE49-F238E27FC236}">
                <a16:creationId xmlns:a16="http://schemas.microsoft.com/office/drawing/2014/main" id="{A406F0BE-E009-4729-B1DA-1970D42D4668}"/>
              </a:ext>
            </a:extLst>
          </p:cNvPr>
          <p:cNvGrpSpPr>
            <a:grpSpLocks noChangeAspect="1"/>
          </p:cNvGrpSpPr>
          <p:nvPr/>
        </p:nvGrpSpPr>
        <p:grpSpPr bwMode="auto">
          <a:xfrm>
            <a:off x="10162005" y="4969515"/>
            <a:ext cx="212695" cy="212695"/>
            <a:chOff x="4465638" y="3322638"/>
            <a:chExt cx="212725" cy="212725"/>
          </a:xfrm>
        </p:grpSpPr>
        <p:sp>
          <p:nvSpPr>
            <p:cNvPr id="92" name="Oval 138">
              <a:extLst>
                <a:ext uri="{FF2B5EF4-FFF2-40B4-BE49-F238E27FC236}">
                  <a16:creationId xmlns:a16="http://schemas.microsoft.com/office/drawing/2014/main" id="{8647F65E-4B14-417B-AF97-F64D9A07C799}"/>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93" name="Arc 139">
              <a:extLst>
                <a:ext uri="{FF2B5EF4-FFF2-40B4-BE49-F238E27FC236}">
                  <a16:creationId xmlns:a16="http://schemas.microsoft.com/office/drawing/2014/main" id="{771E4CFD-9DA1-4C57-950B-327A234D4026}"/>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sp>
        <p:nvSpPr>
          <p:cNvPr id="94" name="Oval 140">
            <a:extLst>
              <a:ext uri="{FF2B5EF4-FFF2-40B4-BE49-F238E27FC236}">
                <a16:creationId xmlns:a16="http://schemas.microsoft.com/office/drawing/2014/main" id="{89D85ED7-8EC1-4FF5-9A1C-C0E1FC403339}"/>
              </a:ext>
            </a:extLst>
          </p:cNvPr>
          <p:cNvSpPr/>
          <p:nvPr/>
        </p:nvSpPr>
        <p:spPr bwMode="auto">
          <a:xfrm>
            <a:off x="4033260" y="5362499"/>
            <a:ext cx="212695" cy="21269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95" name="Oval 141">
            <a:extLst>
              <a:ext uri="{FF2B5EF4-FFF2-40B4-BE49-F238E27FC236}">
                <a16:creationId xmlns:a16="http://schemas.microsoft.com/office/drawing/2014/main" id="{30FB56F3-D7F3-4BE3-ACC2-77B7D5B49206}"/>
              </a:ext>
            </a:extLst>
          </p:cNvPr>
          <p:cNvSpPr/>
          <p:nvPr/>
        </p:nvSpPr>
        <p:spPr bwMode="auto">
          <a:xfrm>
            <a:off x="6062506" y="5362499"/>
            <a:ext cx="212695" cy="21269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grpSp>
        <p:nvGrpSpPr>
          <p:cNvPr id="96" name="Group 142">
            <a:extLst>
              <a:ext uri="{FF2B5EF4-FFF2-40B4-BE49-F238E27FC236}">
                <a16:creationId xmlns:a16="http://schemas.microsoft.com/office/drawing/2014/main" id="{B02CB920-25D0-439A-B882-58CB0BFDD199}"/>
              </a:ext>
            </a:extLst>
          </p:cNvPr>
          <p:cNvGrpSpPr>
            <a:grpSpLocks noChangeAspect="1"/>
          </p:cNvGrpSpPr>
          <p:nvPr/>
        </p:nvGrpSpPr>
        <p:grpSpPr bwMode="auto">
          <a:xfrm>
            <a:off x="8142346" y="5362499"/>
            <a:ext cx="212695" cy="212695"/>
            <a:chOff x="4465638" y="3322638"/>
            <a:chExt cx="212725" cy="212725"/>
          </a:xfrm>
        </p:grpSpPr>
        <p:sp>
          <p:nvSpPr>
            <p:cNvPr id="97" name="Oval 143">
              <a:extLst>
                <a:ext uri="{FF2B5EF4-FFF2-40B4-BE49-F238E27FC236}">
                  <a16:creationId xmlns:a16="http://schemas.microsoft.com/office/drawing/2014/main" id="{DAAE1938-5A42-42B9-A68F-B11ECB97078B}"/>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98" name="Arc 144">
              <a:extLst>
                <a:ext uri="{FF2B5EF4-FFF2-40B4-BE49-F238E27FC236}">
                  <a16:creationId xmlns:a16="http://schemas.microsoft.com/office/drawing/2014/main" id="{1415813E-E7E9-4A71-A9C9-9C019D39B5D6}"/>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99" name="Group 145">
            <a:extLst>
              <a:ext uri="{FF2B5EF4-FFF2-40B4-BE49-F238E27FC236}">
                <a16:creationId xmlns:a16="http://schemas.microsoft.com/office/drawing/2014/main" id="{109946C0-975F-48DB-BF8D-6A5B6D0E052C}"/>
              </a:ext>
            </a:extLst>
          </p:cNvPr>
          <p:cNvGrpSpPr>
            <a:grpSpLocks noChangeAspect="1"/>
          </p:cNvGrpSpPr>
          <p:nvPr/>
        </p:nvGrpSpPr>
        <p:grpSpPr bwMode="auto">
          <a:xfrm>
            <a:off x="10162005" y="5362499"/>
            <a:ext cx="212695" cy="212695"/>
            <a:chOff x="4465638" y="3322638"/>
            <a:chExt cx="212725" cy="212725"/>
          </a:xfrm>
        </p:grpSpPr>
        <p:sp>
          <p:nvSpPr>
            <p:cNvPr id="100" name="Oval 146">
              <a:extLst>
                <a:ext uri="{FF2B5EF4-FFF2-40B4-BE49-F238E27FC236}">
                  <a16:creationId xmlns:a16="http://schemas.microsoft.com/office/drawing/2014/main" id="{22BE1572-F6D9-4953-9D44-BD867858DFAB}"/>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101" name="Arc 147">
              <a:extLst>
                <a:ext uri="{FF2B5EF4-FFF2-40B4-BE49-F238E27FC236}">
                  <a16:creationId xmlns:a16="http://schemas.microsoft.com/office/drawing/2014/main" id="{79E4CC44-C49C-468E-B72D-390A3FC71CF8}"/>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sp>
        <p:nvSpPr>
          <p:cNvPr id="102" name="TextBox 17">
            <a:extLst>
              <a:ext uri="{FF2B5EF4-FFF2-40B4-BE49-F238E27FC236}">
                <a16:creationId xmlns:a16="http://schemas.microsoft.com/office/drawing/2014/main" id="{BB3051D6-0A88-45CF-82E5-74BDF32EA930}"/>
              </a:ext>
            </a:extLst>
          </p:cNvPr>
          <p:cNvSpPr txBox="1"/>
          <p:nvPr/>
        </p:nvSpPr>
        <p:spPr>
          <a:xfrm>
            <a:off x="3598562" y="5780968"/>
            <a:ext cx="1319913" cy="461665"/>
          </a:xfrm>
          <a:prstGeom prst="rect">
            <a:avLst/>
          </a:prstGeom>
          <a:noFill/>
        </p:spPr>
        <p:txBody>
          <a:bodyPr wrap="none" rtlCol="0">
            <a:spAutoFit/>
          </a:bodyPr>
          <a:lstStyle/>
          <a:p>
            <a:pPr defTabSz="914367"/>
            <a:r>
              <a:rPr lang="es-MX" sz="1200">
                <a:solidFill>
                  <a:srgbClr val="505050">
                    <a:lumMod val="50000"/>
                  </a:srgbClr>
                </a:solidFill>
                <a:latin typeface="Segoe UI"/>
              </a:rPr>
              <a:t>Frecuentemente </a:t>
            </a:r>
          </a:p>
          <a:p>
            <a:pPr defTabSz="914367"/>
            <a:r>
              <a:rPr lang="es-MX" sz="1200">
                <a:solidFill>
                  <a:srgbClr val="505050">
                    <a:lumMod val="50000"/>
                  </a:srgbClr>
                </a:solidFill>
                <a:latin typeface="Segoe UI"/>
              </a:rPr>
              <a:t>lo prefieren</a:t>
            </a:r>
          </a:p>
        </p:txBody>
      </p:sp>
      <p:grpSp>
        <p:nvGrpSpPr>
          <p:cNvPr id="103" name="Group 148">
            <a:extLst>
              <a:ext uri="{FF2B5EF4-FFF2-40B4-BE49-F238E27FC236}">
                <a16:creationId xmlns:a16="http://schemas.microsoft.com/office/drawing/2014/main" id="{A838D396-F699-4E13-9E60-0A6D8C6329FC}"/>
              </a:ext>
            </a:extLst>
          </p:cNvPr>
          <p:cNvGrpSpPr>
            <a:grpSpLocks noChangeAspect="1"/>
          </p:cNvGrpSpPr>
          <p:nvPr/>
        </p:nvGrpSpPr>
        <p:grpSpPr bwMode="auto">
          <a:xfrm>
            <a:off x="3394453" y="5813100"/>
            <a:ext cx="212695" cy="212695"/>
            <a:chOff x="4465638" y="3322638"/>
            <a:chExt cx="212725" cy="212725"/>
          </a:xfrm>
        </p:grpSpPr>
        <p:sp>
          <p:nvSpPr>
            <p:cNvPr id="104" name="Oval 149">
              <a:extLst>
                <a:ext uri="{FF2B5EF4-FFF2-40B4-BE49-F238E27FC236}">
                  <a16:creationId xmlns:a16="http://schemas.microsoft.com/office/drawing/2014/main" id="{B2676D88-9A7F-4E9F-AC47-E2D5C459945F}"/>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rgbClr val="FFFFFF"/>
                </a:solidFill>
                <a:latin typeface="Arial" pitchFamily="34" charset="0"/>
                <a:cs typeface="Arial" pitchFamily="34" charset="0"/>
              </a:endParaRPr>
            </a:p>
          </p:txBody>
        </p:sp>
        <p:sp>
          <p:nvSpPr>
            <p:cNvPr id="105" name="Arc 150">
              <a:extLst>
                <a:ext uri="{FF2B5EF4-FFF2-40B4-BE49-F238E27FC236}">
                  <a16:creationId xmlns:a16="http://schemas.microsoft.com/office/drawing/2014/main" id="{7392E2EC-2D82-4297-BA3E-0B2FAFE8043B}"/>
                </a:ext>
              </a:extLst>
            </p:cNvPr>
            <p:cNvSpPr/>
            <p:nvPr/>
          </p:nvSpPr>
          <p:spPr bwMode="auto">
            <a:xfrm>
              <a:off x="4465638" y="3322638"/>
              <a:ext cx="212725" cy="212725"/>
            </a:xfrm>
            <a:prstGeom prst="arc">
              <a:avLst>
                <a:gd name="adj1" fmla="val 16200000"/>
                <a:gd name="adj2" fmla="val 108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FFFFFF"/>
                </a:solidFill>
                <a:latin typeface="Segoe UI"/>
              </a:endParaRPr>
            </a:p>
          </p:txBody>
        </p:sp>
      </p:grpSp>
      <p:sp>
        <p:nvSpPr>
          <p:cNvPr id="106" name="TextBox 16">
            <a:extLst>
              <a:ext uri="{FF2B5EF4-FFF2-40B4-BE49-F238E27FC236}">
                <a16:creationId xmlns:a16="http://schemas.microsoft.com/office/drawing/2014/main" id="{FE559636-C2D7-4614-A09B-C00BE8C32279}"/>
              </a:ext>
            </a:extLst>
          </p:cNvPr>
          <p:cNvSpPr txBox="1"/>
          <p:nvPr/>
        </p:nvSpPr>
        <p:spPr>
          <a:xfrm>
            <a:off x="1939340" y="5780968"/>
            <a:ext cx="1550681" cy="276999"/>
          </a:xfrm>
          <a:prstGeom prst="rect">
            <a:avLst/>
          </a:prstGeom>
          <a:noFill/>
        </p:spPr>
        <p:txBody>
          <a:bodyPr wrap="none" rtlCol="0">
            <a:spAutoFit/>
          </a:bodyPr>
          <a:lstStyle/>
          <a:p>
            <a:pPr defTabSz="914367"/>
            <a:r>
              <a:rPr lang="es-MX" sz="1200">
                <a:solidFill>
                  <a:srgbClr val="505050">
                    <a:lumMod val="50000"/>
                  </a:srgbClr>
                </a:solidFill>
                <a:latin typeface="Segoe UI"/>
              </a:rPr>
              <a:t>Siempre lo prefieren</a:t>
            </a:r>
          </a:p>
        </p:txBody>
      </p:sp>
      <p:grpSp>
        <p:nvGrpSpPr>
          <p:cNvPr id="107" name="Group 151">
            <a:extLst>
              <a:ext uri="{FF2B5EF4-FFF2-40B4-BE49-F238E27FC236}">
                <a16:creationId xmlns:a16="http://schemas.microsoft.com/office/drawing/2014/main" id="{E5FE40D6-167C-49A7-84A5-BD9F31CBD1D8}"/>
              </a:ext>
            </a:extLst>
          </p:cNvPr>
          <p:cNvGrpSpPr>
            <a:grpSpLocks noChangeAspect="1"/>
          </p:cNvGrpSpPr>
          <p:nvPr/>
        </p:nvGrpSpPr>
        <p:grpSpPr bwMode="auto">
          <a:xfrm>
            <a:off x="1726645" y="5813100"/>
            <a:ext cx="212695" cy="212695"/>
            <a:chOff x="4465638" y="3322638"/>
            <a:chExt cx="212725" cy="212725"/>
          </a:xfrm>
        </p:grpSpPr>
        <p:sp>
          <p:nvSpPr>
            <p:cNvPr id="108" name="Oval 152">
              <a:extLst>
                <a:ext uri="{FF2B5EF4-FFF2-40B4-BE49-F238E27FC236}">
                  <a16:creationId xmlns:a16="http://schemas.microsoft.com/office/drawing/2014/main" id="{AEF595A4-FEB8-4438-BD9F-94299A55AFEF}"/>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rgbClr val="FFFFFF"/>
                </a:solidFill>
                <a:latin typeface="Arial" pitchFamily="34" charset="0"/>
                <a:cs typeface="Arial" pitchFamily="34" charset="0"/>
              </a:endParaRPr>
            </a:p>
          </p:txBody>
        </p:sp>
        <p:sp>
          <p:nvSpPr>
            <p:cNvPr id="109" name="Arc 153">
              <a:extLst>
                <a:ext uri="{FF2B5EF4-FFF2-40B4-BE49-F238E27FC236}">
                  <a16:creationId xmlns:a16="http://schemas.microsoft.com/office/drawing/2014/main" id="{D01A64B3-C436-4D34-9448-ED7C9F28F39B}"/>
                </a:ext>
              </a:extLst>
            </p:cNvPr>
            <p:cNvSpPr/>
            <p:nvPr/>
          </p:nvSpPr>
          <p:spPr bwMode="auto">
            <a:xfrm>
              <a:off x="4465638" y="3322638"/>
              <a:ext cx="212725" cy="212725"/>
            </a:xfrm>
            <a:prstGeom prst="arc">
              <a:avLst>
                <a:gd name="adj1" fmla="val 16200000"/>
                <a:gd name="adj2" fmla="val 162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FFFFFF"/>
                </a:solidFill>
                <a:latin typeface="Segoe UI"/>
              </a:endParaRPr>
            </a:p>
          </p:txBody>
        </p:sp>
      </p:grpSp>
      <p:sp>
        <p:nvSpPr>
          <p:cNvPr id="110" name="TextBox 18">
            <a:extLst>
              <a:ext uri="{FF2B5EF4-FFF2-40B4-BE49-F238E27FC236}">
                <a16:creationId xmlns:a16="http://schemas.microsoft.com/office/drawing/2014/main" id="{A2EE1430-7B6D-43B0-AD30-FDDF6D2DC911}"/>
              </a:ext>
            </a:extLst>
          </p:cNvPr>
          <p:cNvSpPr txBox="1"/>
          <p:nvPr/>
        </p:nvSpPr>
        <p:spPr>
          <a:xfrm>
            <a:off x="5248706" y="5780968"/>
            <a:ext cx="1182440" cy="461665"/>
          </a:xfrm>
          <a:prstGeom prst="rect">
            <a:avLst/>
          </a:prstGeom>
          <a:noFill/>
        </p:spPr>
        <p:txBody>
          <a:bodyPr wrap="none" rtlCol="0">
            <a:spAutoFit/>
          </a:bodyPr>
          <a:lstStyle/>
          <a:p>
            <a:pPr defTabSz="914367"/>
            <a:r>
              <a:rPr lang="es-MX" sz="1200" dirty="0">
                <a:solidFill>
                  <a:srgbClr val="505050">
                    <a:lumMod val="50000"/>
                  </a:srgbClr>
                </a:solidFill>
                <a:latin typeface="Segoe UI"/>
              </a:rPr>
              <a:t>Algunas veces </a:t>
            </a:r>
          </a:p>
          <a:p>
            <a:pPr defTabSz="914367"/>
            <a:r>
              <a:rPr lang="es-MX" sz="1200" dirty="0">
                <a:solidFill>
                  <a:srgbClr val="505050">
                    <a:lumMod val="50000"/>
                  </a:srgbClr>
                </a:solidFill>
                <a:latin typeface="Segoe UI"/>
              </a:rPr>
              <a:t>lo prefieren</a:t>
            </a:r>
          </a:p>
        </p:txBody>
      </p:sp>
      <p:grpSp>
        <p:nvGrpSpPr>
          <p:cNvPr id="111" name="Group 154">
            <a:extLst>
              <a:ext uri="{FF2B5EF4-FFF2-40B4-BE49-F238E27FC236}">
                <a16:creationId xmlns:a16="http://schemas.microsoft.com/office/drawing/2014/main" id="{01C231A2-6F98-4A1B-8B1A-A1E28634A417}"/>
              </a:ext>
            </a:extLst>
          </p:cNvPr>
          <p:cNvGrpSpPr>
            <a:grpSpLocks noChangeAspect="1"/>
          </p:cNvGrpSpPr>
          <p:nvPr/>
        </p:nvGrpSpPr>
        <p:grpSpPr bwMode="auto">
          <a:xfrm>
            <a:off x="5039248" y="5813100"/>
            <a:ext cx="212695" cy="212695"/>
            <a:chOff x="4465638" y="3322638"/>
            <a:chExt cx="212725" cy="212725"/>
          </a:xfrm>
        </p:grpSpPr>
        <p:sp>
          <p:nvSpPr>
            <p:cNvPr id="112" name="Oval 155">
              <a:extLst>
                <a:ext uri="{FF2B5EF4-FFF2-40B4-BE49-F238E27FC236}">
                  <a16:creationId xmlns:a16="http://schemas.microsoft.com/office/drawing/2014/main" id="{56922D82-638B-46D8-97D2-F8F21552286A}"/>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rgbClr val="FFFFFF"/>
                </a:solidFill>
                <a:latin typeface="Arial" pitchFamily="34" charset="0"/>
                <a:cs typeface="Arial" pitchFamily="34" charset="0"/>
              </a:endParaRPr>
            </a:p>
          </p:txBody>
        </p:sp>
        <p:sp>
          <p:nvSpPr>
            <p:cNvPr id="113" name="Arc 156">
              <a:extLst>
                <a:ext uri="{FF2B5EF4-FFF2-40B4-BE49-F238E27FC236}">
                  <a16:creationId xmlns:a16="http://schemas.microsoft.com/office/drawing/2014/main" id="{D31ACD93-9889-484D-A9F1-0FDAC32872BF}"/>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FFFFFF"/>
                </a:solidFill>
                <a:latin typeface="Segoe UI"/>
              </a:endParaRPr>
            </a:p>
          </p:txBody>
        </p:sp>
      </p:grpSp>
      <p:sp>
        <p:nvSpPr>
          <p:cNvPr id="114" name="TextBox 19">
            <a:extLst>
              <a:ext uri="{FF2B5EF4-FFF2-40B4-BE49-F238E27FC236}">
                <a16:creationId xmlns:a16="http://schemas.microsoft.com/office/drawing/2014/main" id="{1E2804BC-ABDB-41BE-B12D-7919652BF5DA}"/>
              </a:ext>
            </a:extLst>
          </p:cNvPr>
          <p:cNvSpPr txBox="1"/>
          <p:nvPr/>
        </p:nvSpPr>
        <p:spPr>
          <a:xfrm>
            <a:off x="7137676" y="5780968"/>
            <a:ext cx="1149482" cy="461665"/>
          </a:xfrm>
          <a:prstGeom prst="rect">
            <a:avLst/>
          </a:prstGeom>
          <a:noFill/>
        </p:spPr>
        <p:txBody>
          <a:bodyPr wrap="none" rtlCol="0">
            <a:spAutoFit/>
          </a:bodyPr>
          <a:lstStyle/>
          <a:p>
            <a:pPr defTabSz="914367"/>
            <a:r>
              <a:rPr lang="es-MX" sz="1200" dirty="0">
                <a:solidFill>
                  <a:srgbClr val="505050">
                    <a:lumMod val="50000"/>
                  </a:srgbClr>
                </a:solidFill>
                <a:latin typeface="Segoe UI"/>
              </a:rPr>
              <a:t>Pocas veces lo</a:t>
            </a:r>
          </a:p>
          <a:p>
            <a:pPr defTabSz="914367"/>
            <a:r>
              <a:rPr lang="es-MX" sz="1200" dirty="0">
                <a:solidFill>
                  <a:srgbClr val="505050">
                    <a:lumMod val="50000"/>
                  </a:srgbClr>
                </a:solidFill>
                <a:latin typeface="Segoe UI"/>
              </a:rPr>
              <a:t>prefieren</a:t>
            </a:r>
          </a:p>
        </p:txBody>
      </p:sp>
      <p:grpSp>
        <p:nvGrpSpPr>
          <p:cNvPr id="115" name="Group 157">
            <a:extLst>
              <a:ext uri="{FF2B5EF4-FFF2-40B4-BE49-F238E27FC236}">
                <a16:creationId xmlns:a16="http://schemas.microsoft.com/office/drawing/2014/main" id="{A61D90F7-1CB6-4520-BA5E-F1D746E7A3AD}"/>
              </a:ext>
            </a:extLst>
          </p:cNvPr>
          <p:cNvGrpSpPr>
            <a:grpSpLocks noChangeAspect="1"/>
          </p:cNvGrpSpPr>
          <p:nvPr/>
        </p:nvGrpSpPr>
        <p:grpSpPr bwMode="auto">
          <a:xfrm>
            <a:off x="6941031" y="5813100"/>
            <a:ext cx="212695" cy="212695"/>
            <a:chOff x="4465638" y="3322638"/>
            <a:chExt cx="212725" cy="212725"/>
          </a:xfrm>
        </p:grpSpPr>
        <p:sp>
          <p:nvSpPr>
            <p:cNvPr id="116" name="Oval 158">
              <a:extLst>
                <a:ext uri="{FF2B5EF4-FFF2-40B4-BE49-F238E27FC236}">
                  <a16:creationId xmlns:a16="http://schemas.microsoft.com/office/drawing/2014/main" id="{EB77AC69-C1F5-4A63-A48F-59224B0E21A7}"/>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rgbClr val="FFFFFF"/>
                </a:solidFill>
                <a:latin typeface="Arial" pitchFamily="34" charset="0"/>
                <a:cs typeface="Arial" pitchFamily="34" charset="0"/>
              </a:endParaRPr>
            </a:p>
          </p:txBody>
        </p:sp>
        <p:sp>
          <p:nvSpPr>
            <p:cNvPr id="117" name="Arc 159">
              <a:extLst>
                <a:ext uri="{FF2B5EF4-FFF2-40B4-BE49-F238E27FC236}">
                  <a16:creationId xmlns:a16="http://schemas.microsoft.com/office/drawing/2014/main" id="{BCF0B77B-3274-40C9-985D-4C476C04B304}"/>
                </a:ext>
              </a:extLst>
            </p:cNvPr>
            <p:cNvSpPr/>
            <p:nvPr/>
          </p:nvSpPr>
          <p:spPr bwMode="auto">
            <a:xfrm>
              <a:off x="4465638" y="3322638"/>
              <a:ext cx="212725" cy="212725"/>
            </a:xfrm>
            <a:prstGeom prst="arc">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FFFFFF"/>
                </a:solidFill>
                <a:latin typeface="Segoe UI"/>
              </a:endParaRPr>
            </a:p>
          </p:txBody>
        </p:sp>
      </p:grpSp>
      <p:sp>
        <p:nvSpPr>
          <p:cNvPr id="118" name="TextBox 20">
            <a:extLst>
              <a:ext uri="{FF2B5EF4-FFF2-40B4-BE49-F238E27FC236}">
                <a16:creationId xmlns:a16="http://schemas.microsoft.com/office/drawing/2014/main" id="{77EC9E59-731B-4DB8-8490-94EC8A9BCD34}"/>
              </a:ext>
            </a:extLst>
          </p:cNvPr>
          <p:cNvSpPr txBox="1"/>
          <p:nvPr/>
        </p:nvSpPr>
        <p:spPr>
          <a:xfrm>
            <a:off x="9175182" y="5780968"/>
            <a:ext cx="1203278" cy="276999"/>
          </a:xfrm>
          <a:prstGeom prst="rect">
            <a:avLst/>
          </a:prstGeom>
          <a:noFill/>
        </p:spPr>
        <p:txBody>
          <a:bodyPr wrap="none" rtlCol="0">
            <a:spAutoFit/>
          </a:bodyPr>
          <a:lstStyle/>
          <a:p>
            <a:pPr defTabSz="914367"/>
            <a:r>
              <a:rPr lang="es-MX" sz="1200">
                <a:solidFill>
                  <a:srgbClr val="505050">
                    <a:lumMod val="50000"/>
                  </a:srgbClr>
                </a:solidFill>
                <a:latin typeface="Segoe UI"/>
              </a:rPr>
              <a:t>No lo prefieren</a:t>
            </a:r>
          </a:p>
        </p:txBody>
      </p:sp>
      <p:sp>
        <p:nvSpPr>
          <p:cNvPr id="119" name="Oval 160">
            <a:extLst>
              <a:ext uri="{FF2B5EF4-FFF2-40B4-BE49-F238E27FC236}">
                <a16:creationId xmlns:a16="http://schemas.microsoft.com/office/drawing/2014/main" id="{1B353D51-CA7F-420D-B6E5-25D4054CC268}"/>
              </a:ext>
            </a:extLst>
          </p:cNvPr>
          <p:cNvSpPr/>
          <p:nvPr/>
        </p:nvSpPr>
        <p:spPr bwMode="auto">
          <a:xfrm>
            <a:off x="8955018" y="5813100"/>
            <a:ext cx="212695" cy="21269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rgbClr val="FFFFFF"/>
              </a:solidFill>
              <a:latin typeface="Arial" pitchFamily="34" charset="0"/>
              <a:cs typeface="Arial" pitchFamily="34" charset="0"/>
            </a:endParaRPr>
          </a:p>
        </p:txBody>
      </p:sp>
      <p:grpSp>
        <p:nvGrpSpPr>
          <p:cNvPr id="120" name="Group 128">
            <a:extLst>
              <a:ext uri="{FF2B5EF4-FFF2-40B4-BE49-F238E27FC236}">
                <a16:creationId xmlns:a16="http://schemas.microsoft.com/office/drawing/2014/main" id="{A1379F40-A692-4377-A0C2-5922CE931A85}"/>
              </a:ext>
            </a:extLst>
          </p:cNvPr>
          <p:cNvGrpSpPr>
            <a:grpSpLocks noChangeAspect="1"/>
          </p:cNvGrpSpPr>
          <p:nvPr/>
        </p:nvGrpSpPr>
        <p:grpSpPr bwMode="auto">
          <a:xfrm>
            <a:off x="4033259" y="4185086"/>
            <a:ext cx="212695" cy="212695"/>
            <a:chOff x="4465638" y="3322638"/>
            <a:chExt cx="212725" cy="212725"/>
          </a:xfrm>
        </p:grpSpPr>
        <p:sp>
          <p:nvSpPr>
            <p:cNvPr id="121" name="Oval 161">
              <a:extLst>
                <a:ext uri="{FF2B5EF4-FFF2-40B4-BE49-F238E27FC236}">
                  <a16:creationId xmlns:a16="http://schemas.microsoft.com/office/drawing/2014/main" id="{8BA4B447-2682-48F1-B10E-2CE699DB6528}"/>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122" name="Arc 162">
              <a:extLst>
                <a:ext uri="{FF2B5EF4-FFF2-40B4-BE49-F238E27FC236}">
                  <a16:creationId xmlns:a16="http://schemas.microsoft.com/office/drawing/2014/main" id="{E5A9D3F2-C858-4410-8180-25CC6F99C00C}"/>
                </a:ext>
              </a:extLst>
            </p:cNvPr>
            <p:cNvSpPr/>
            <p:nvPr/>
          </p:nvSpPr>
          <p:spPr bwMode="auto">
            <a:xfrm>
              <a:off x="4465638" y="3322638"/>
              <a:ext cx="212725" cy="212725"/>
            </a:xfrm>
            <a:prstGeom prst="arc">
              <a:avLst>
                <a:gd name="adj1" fmla="val 16200000"/>
                <a:gd name="adj2" fmla="val 108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grpSp>
        <p:nvGrpSpPr>
          <p:cNvPr id="123" name="Group 163">
            <a:extLst>
              <a:ext uri="{FF2B5EF4-FFF2-40B4-BE49-F238E27FC236}">
                <a16:creationId xmlns:a16="http://schemas.microsoft.com/office/drawing/2014/main" id="{8CA188CE-E629-4F58-85D9-3F8E2F3BD334}"/>
              </a:ext>
            </a:extLst>
          </p:cNvPr>
          <p:cNvGrpSpPr>
            <a:grpSpLocks noChangeAspect="1"/>
          </p:cNvGrpSpPr>
          <p:nvPr/>
        </p:nvGrpSpPr>
        <p:grpSpPr bwMode="auto">
          <a:xfrm>
            <a:off x="10162005" y="4576532"/>
            <a:ext cx="212695" cy="212695"/>
            <a:chOff x="4465638" y="3322638"/>
            <a:chExt cx="212725" cy="212725"/>
          </a:xfrm>
        </p:grpSpPr>
        <p:sp>
          <p:nvSpPr>
            <p:cNvPr id="124" name="Oval 164">
              <a:extLst>
                <a:ext uri="{FF2B5EF4-FFF2-40B4-BE49-F238E27FC236}">
                  <a16:creationId xmlns:a16="http://schemas.microsoft.com/office/drawing/2014/main" id="{24CC1A38-F561-4857-8B70-019C220FE2BC}"/>
                </a:ext>
              </a:extLst>
            </p:cNvPr>
            <p:cNvSpPr/>
            <p:nvPr/>
          </p:nvSpPr>
          <p:spPr bwMode="auto">
            <a:xfrm>
              <a:off x="4465638" y="3322638"/>
              <a:ext cx="212725" cy="212725"/>
            </a:xfrm>
            <a:prstGeom prst="ellipse">
              <a:avLst/>
            </a:prstGeom>
            <a:solidFill>
              <a:schemeClr val="bg1"/>
            </a:solidFill>
            <a:ln w="6350" cmpd="sng">
              <a:solidFill>
                <a:schemeClr val="accent1"/>
              </a:solidFill>
              <a:prstDash val="solid"/>
              <a:miter lim="800000"/>
              <a:headEnd/>
              <a:tailEnd/>
            </a:ln>
            <a:effectLst/>
          </p:spPr>
          <p:txBody>
            <a:bodyPr vert="horz" wrap="square" lIns="71989" tIns="71989" rIns="71989" bIns="71989" numCol="1" rtlCol="0" anchor="t" anchorCtr="0" compatLnSpc="1">
              <a:prstTxWarp prst="textNoShape">
                <a:avLst/>
              </a:prstTxWarp>
              <a:noAutofit/>
            </a:bodyPr>
            <a:lstStyle/>
            <a:p>
              <a:pPr defTabSz="914225" fontAlgn="base">
                <a:spcAft>
                  <a:spcPts val="300"/>
                </a:spcAft>
              </a:pPr>
              <a:endParaRPr lang="es-MX" sz="1600" kern="0">
                <a:solidFill>
                  <a:sysClr val="windowText" lastClr="000000"/>
                </a:solidFill>
                <a:latin typeface="Arial" pitchFamily="34" charset="0"/>
                <a:cs typeface="Arial" pitchFamily="34" charset="0"/>
              </a:endParaRPr>
            </a:p>
          </p:txBody>
        </p:sp>
        <p:sp>
          <p:nvSpPr>
            <p:cNvPr id="125" name="Arc 165">
              <a:extLst>
                <a:ext uri="{FF2B5EF4-FFF2-40B4-BE49-F238E27FC236}">
                  <a16:creationId xmlns:a16="http://schemas.microsoft.com/office/drawing/2014/main" id="{6139A56E-FB40-4046-8993-9C0537AB6A21}"/>
                </a:ext>
              </a:extLst>
            </p:cNvPr>
            <p:cNvSpPr/>
            <p:nvPr/>
          </p:nvSpPr>
          <p:spPr bwMode="auto">
            <a:xfrm>
              <a:off x="4465638" y="3322638"/>
              <a:ext cx="212725" cy="212725"/>
            </a:xfrm>
            <a:prstGeom prst="arc">
              <a:avLst>
                <a:gd name="adj1" fmla="val 16200000"/>
                <a:gd name="adj2" fmla="val 5400000"/>
              </a:avLst>
            </a:prstGeom>
            <a:solidFill>
              <a:schemeClr val="accent1"/>
            </a:solidFill>
            <a:ln w="127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endParaRPr lang="es-MX">
                <a:solidFill>
                  <a:srgbClr val="505050"/>
                </a:solidFill>
                <a:latin typeface="Segoe UI"/>
              </a:endParaRPr>
            </a:p>
          </p:txBody>
        </p:sp>
      </p:grpSp>
      <p:sp>
        <p:nvSpPr>
          <p:cNvPr id="126" name="Rectangle 3">
            <a:extLst>
              <a:ext uri="{FF2B5EF4-FFF2-40B4-BE49-F238E27FC236}">
                <a16:creationId xmlns:a16="http://schemas.microsoft.com/office/drawing/2014/main" id="{5BDA0C76-824B-4870-81E1-0E989048E5A0}"/>
              </a:ext>
            </a:extLst>
          </p:cNvPr>
          <p:cNvSpPr/>
          <p:nvPr/>
        </p:nvSpPr>
        <p:spPr>
          <a:xfrm>
            <a:off x="592162" y="6336716"/>
            <a:ext cx="3809056" cy="244682"/>
          </a:xfrm>
          <a:prstGeom prst="rect">
            <a:avLst/>
          </a:prstGeom>
        </p:spPr>
        <p:txBody>
          <a:bodyPr wrap="none">
            <a:spAutoFit/>
          </a:bodyPr>
          <a:lstStyle/>
          <a:p>
            <a:pPr defTabSz="951956">
              <a:lnSpc>
                <a:spcPct val="90000"/>
              </a:lnSpc>
              <a:spcAft>
                <a:spcPts val="347"/>
              </a:spcAft>
              <a:defRPr/>
            </a:pPr>
            <a:r>
              <a:rPr lang="es-MX" sz="1100" dirty="0" err="1">
                <a:solidFill>
                  <a:schemeClr val="bg1"/>
                </a:solidFill>
                <a:hlinkClick r:id="rId3"/>
              </a:rPr>
              <a:t>Wired</a:t>
            </a:r>
            <a:r>
              <a:rPr lang="es-MX" sz="1100" dirty="0">
                <a:solidFill>
                  <a:schemeClr val="bg1"/>
                </a:solidFill>
                <a:hlinkClick r:id="rId3"/>
              </a:rPr>
              <a:t> Magazine: </a:t>
            </a:r>
            <a:r>
              <a:rPr lang="es-MX" sz="1100" dirty="0" err="1">
                <a:solidFill>
                  <a:schemeClr val="bg1"/>
                </a:solidFill>
                <a:hlinkClick r:id="rId3"/>
              </a:rPr>
              <a:t>The</a:t>
            </a:r>
            <a:r>
              <a:rPr lang="es-MX" sz="1100" dirty="0">
                <a:solidFill>
                  <a:schemeClr val="bg1"/>
                </a:solidFill>
                <a:hlinkClick r:id="rId3"/>
              </a:rPr>
              <a:t> </a:t>
            </a:r>
            <a:r>
              <a:rPr lang="es-MX" sz="1100" dirty="0" err="1">
                <a:solidFill>
                  <a:schemeClr val="bg1"/>
                </a:solidFill>
                <a:hlinkClick r:id="rId3"/>
              </a:rPr>
              <a:t>Next</a:t>
            </a:r>
            <a:r>
              <a:rPr lang="es-MX" sz="1100" dirty="0">
                <a:solidFill>
                  <a:schemeClr val="bg1"/>
                </a:solidFill>
                <a:hlinkClick r:id="rId3"/>
              </a:rPr>
              <a:t> </a:t>
            </a:r>
            <a:r>
              <a:rPr lang="es-MX" sz="1100" dirty="0" err="1">
                <a:solidFill>
                  <a:schemeClr val="bg1"/>
                </a:solidFill>
                <a:hlinkClick r:id="rId3"/>
              </a:rPr>
              <a:t>Generation</a:t>
            </a:r>
            <a:r>
              <a:rPr lang="es-MX" sz="1100" dirty="0">
                <a:solidFill>
                  <a:schemeClr val="bg1"/>
                </a:solidFill>
                <a:hlinkClick r:id="rId3"/>
              </a:rPr>
              <a:t> of Working </a:t>
            </a:r>
            <a:r>
              <a:rPr lang="es-MX" sz="1100" dirty="0" err="1">
                <a:solidFill>
                  <a:schemeClr val="bg1"/>
                </a:solidFill>
                <a:hlinkClick r:id="rId3"/>
              </a:rPr>
              <a:t>Practices</a:t>
            </a:r>
            <a:r>
              <a:rPr lang="es-MX" sz="1100" dirty="0">
                <a:solidFill>
                  <a:schemeClr val="bg1"/>
                </a:solidFill>
              </a:rPr>
              <a:t>,</a:t>
            </a:r>
            <a:endParaRPr lang="es-MX" sz="1100" dirty="0"/>
          </a:p>
        </p:txBody>
      </p:sp>
    </p:spTree>
    <p:extLst>
      <p:ext uri="{BB962C8B-B14F-4D97-AF65-F5344CB8AC3E}">
        <p14:creationId xmlns:p14="http://schemas.microsoft.com/office/powerpoint/2010/main" val="1844226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0"/>
            <a:ext cx="12192000" cy="6858000"/>
          </a:xfrm>
          <a:prstGeom prst="rect">
            <a:avLst/>
          </a:prstGeom>
        </p:spPr>
      </p:pic>
      <p:sp>
        <p:nvSpPr>
          <p:cNvPr id="9" name="Rectángulo 8"/>
          <p:cNvSpPr/>
          <p:nvPr/>
        </p:nvSpPr>
        <p:spPr>
          <a:xfrm>
            <a:off x="0" y="-57035"/>
            <a:ext cx="12192000" cy="6884555"/>
          </a:xfrm>
          <a:prstGeom prst="rect">
            <a:avLst/>
          </a:prstGeom>
          <a:solidFill>
            <a:srgbClr val="002060">
              <a:alpha val="5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6995410" y="108170"/>
            <a:ext cx="6096000" cy="769441"/>
          </a:xfrm>
          <a:prstGeom prst="rect">
            <a:avLst/>
          </a:prstGeom>
        </p:spPr>
        <p:txBody>
          <a:bodyPr>
            <a:spAutoFit/>
          </a:bodyPr>
          <a:lstStyle/>
          <a:p>
            <a:pPr algn="ctr">
              <a:buNone/>
            </a:pPr>
            <a:r>
              <a:rPr lang="es-MX" sz="4400" b="1" dirty="0">
                <a:solidFill>
                  <a:srgbClr val="FFFF00"/>
                </a:solidFill>
                <a:latin typeface="Eras Medium ITC" panose="020B0602030504020804" pitchFamily="34" charset="0"/>
              </a:rPr>
              <a:t>Catalizador I</a:t>
            </a:r>
          </a:p>
        </p:txBody>
      </p:sp>
      <p:sp>
        <p:nvSpPr>
          <p:cNvPr id="11" name="2 Marcador de contenido"/>
          <p:cNvSpPr txBox="1">
            <a:spLocks/>
          </p:cNvSpPr>
          <p:nvPr/>
        </p:nvSpPr>
        <p:spPr>
          <a:xfrm>
            <a:off x="4252834" y="5638106"/>
            <a:ext cx="5485151" cy="17711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buNone/>
            </a:pPr>
            <a:r>
              <a:rPr lang="es-MX" sz="3600" dirty="0">
                <a:solidFill>
                  <a:schemeClr val="bg1"/>
                </a:solidFill>
                <a:latin typeface="Eras Medium ITC" panose="020B0602030504020804" pitchFamily="34" charset="0"/>
              </a:rPr>
              <a:t>  El trabajo es una actividad y no un lugar</a:t>
            </a:r>
          </a:p>
          <a:p>
            <a:pPr algn="ctr">
              <a:buFont typeface="Arial" panose="020B0604020202020204" pitchFamily="34" charset="0"/>
              <a:buNone/>
            </a:pPr>
            <a:endParaRPr lang="es-MX" sz="3600" dirty="0">
              <a:solidFill>
                <a:schemeClr val="bg1"/>
              </a:solidFill>
              <a:latin typeface="Eras Medium ITC" panose="020B0602030504020804" pitchFamily="34" charset="0"/>
            </a:endParaRPr>
          </a:p>
        </p:txBody>
      </p:sp>
    </p:spTree>
    <p:extLst>
      <p:ext uri="{BB962C8B-B14F-4D97-AF65-F5344CB8AC3E}">
        <p14:creationId xmlns:p14="http://schemas.microsoft.com/office/powerpoint/2010/main" val="3670551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3124" y="717391"/>
            <a:ext cx="5286375" cy="4664449"/>
          </a:xfrm>
          <a:prstGeom prst="rect">
            <a:avLst/>
          </a:prstGeom>
        </p:spPr>
      </p:pic>
      <p:pic>
        <p:nvPicPr>
          <p:cNvPr id="3" name="Imagen 2"/>
          <p:cNvPicPr>
            <a:picLocks noChangeAspect="1"/>
          </p:cNvPicPr>
          <p:nvPr/>
        </p:nvPicPr>
        <p:blipFill rotWithShape="1">
          <a:blip r:embed="rId4"/>
          <a:srcRect r="5517"/>
          <a:stretch/>
        </p:blipFill>
        <p:spPr>
          <a:xfrm>
            <a:off x="-90409" y="0"/>
            <a:ext cx="6434059" cy="6858000"/>
          </a:xfrm>
          <a:prstGeom prst="rect">
            <a:avLst/>
          </a:prstGeom>
        </p:spPr>
      </p:pic>
      <p:sp>
        <p:nvSpPr>
          <p:cNvPr id="9" name="Rectángulo 8"/>
          <p:cNvSpPr/>
          <p:nvPr/>
        </p:nvSpPr>
        <p:spPr>
          <a:xfrm>
            <a:off x="0" y="268390"/>
            <a:ext cx="12192000" cy="6884555"/>
          </a:xfrm>
          <a:prstGeom prst="rect">
            <a:avLst/>
          </a:prstGeom>
          <a:solidFill>
            <a:srgbClr val="002060">
              <a:alpha val="5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6995410" y="108170"/>
            <a:ext cx="6096000" cy="769441"/>
          </a:xfrm>
          <a:prstGeom prst="rect">
            <a:avLst/>
          </a:prstGeom>
        </p:spPr>
        <p:txBody>
          <a:bodyPr>
            <a:spAutoFit/>
          </a:bodyPr>
          <a:lstStyle/>
          <a:p>
            <a:pPr algn="ctr">
              <a:buNone/>
            </a:pPr>
            <a:r>
              <a:rPr lang="es-MX" sz="4400" b="1" dirty="0">
                <a:solidFill>
                  <a:srgbClr val="FFFF00"/>
                </a:solidFill>
                <a:latin typeface="Eras Medium ITC" panose="020B0602030504020804" pitchFamily="34" charset="0"/>
              </a:rPr>
              <a:t>Catalizador II</a:t>
            </a:r>
          </a:p>
        </p:txBody>
      </p:sp>
      <p:sp>
        <p:nvSpPr>
          <p:cNvPr id="11" name="2 Marcador de contenido"/>
          <p:cNvSpPr txBox="1">
            <a:spLocks/>
          </p:cNvSpPr>
          <p:nvPr/>
        </p:nvSpPr>
        <p:spPr>
          <a:xfrm>
            <a:off x="2602668" y="5381840"/>
            <a:ext cx="9427564" cy="17711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buNone/>
            </a:pPr>
            <a:r>
              <a:rPr lang="es-MX" sz="3600" dirty="0">
                <a:solidFill>
                  <a:schemeClr val="bg1"/>
                </a:solidFill>
                <a:latin typeface="Eras Medium ITC" panose="020B0602030504020804" pitchFamily="34" charset="0"/>
              </a:rPr>
              <a:t>  Aumento en Productividad: </a:t>
            </a:r>
          </a:p>
          <a:p>
            <a:pPr algn="r">
              <a:spcBef>
                <a:spcPts val="0"/>
              </a:spcBef>
              <a:buNone/>
            </a:pPr>
            <a:r>
              <a:rPr lang="es-MX" sz="2400" dirty="0">
                <a:solidFill>
                  <a:schemeClr val="bg1"/>
                </a:solidFill>
                <a:latin typeface="Eras Medium ITC" panose="020B0602030504020804" pitchFamily="34" charset="0"/>
              </a:rPr>
              <a:t>Automatización 2%,  </a:t>
            </a:r>
          </a:p>
          <a:p>
            <a:pPr algn="r">
              <a:spcBef>
                <a:spcPts val="0"/>
              </a:spcBef>
              <a:buNone/>
            </a:pPr>
            <a:r>
              <a:rPr lang="es-MX" sz="2400" dirty="0">
                <a:solidFill>
                  <a:schemeClr val="bg1"/>
                </a:solidFill>
                <a:latin typeface="Eras Medium ITC" panose="020B0602030504020804" pitchFamily="34" charset="0"/>
              </a:rPr>
              <a:t>Rediseño Procesos 8%, </a:t>
            </a:r>
          </a:p>
          <a:p>
            <a:pPr algn="r">
              <a:spcBef>
                <a:spcPts val="0"/>
              </a:spcBef>
              <a:buNone/>
            </a:pPr>
            <a:r>
              <a:rPr lang="es-MX" sz="2400" dirty="0">
                <a:solidFill>
                  <a:schemeClr val="bg1"/>
                </a:solidFill>
                <a:latin typeface="Eras Medium ITC" panose="020B0602030504020804" pitchFamily="34" charset="0"/>
              </a:rPr>
              <a:t>Ambos 20%</a:t>
            </a:r>
          </a:p>
          <a:p>
            <a:pPr algn="ctr">
              <a:buFont typeface="Arial" panose="020B0604020202020204" pitchFamily="34" charset="0"/>
              <a:buNone/>
            </a:pPr>
            <a:endParaRPr lang="es-MX" sz="3600" dirty="0">
              <a:solidFill>
                <a:schemeClr val="bg1"/>
              </a:solidFill>
              <a:latin typeface="Eras Medium ITC" panose="020B0602030504020804" pitchFamily="34" charset="0"/>
            </a:endParaRPr>
          </a:p>
        </p:txBody>
      </p:sp>
    </p:spTree>
    <p:extLst>
      <p:ext uri="{BB962C8B-B14F-4D97-AF65-F5344CB8AC3E}">
        <p14:creationId xmlns:p14="http://schemas.microsoft.com/office/powerpoint/2010/main" val="2197231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0"/>
            <a:ext cx="12192000" cy="6858000"/>
          </a:xfrm>
          <a:prstGeom prst="rect">
            <a:avLst/>
          </a:prstGeom>
        </p:spPr>
      </p:pic>
      <p:sp>
        <p:nvSpPr>
          <p:cNvPr id="9" name="Rectángulo 8"/>
          <p:cNvSpPr/>
          <p:nvPr/>
        </p:nvSpPr>
        <p:spPr>
          <a:xfrm>
            <a:off x="0" y="10160"/>
            <a:ext cx="12192000" cy="6884555"/>
          </a:xfrm>
          <a:prstGeom prst="rect">
            <a:avLst/>
          </a:prstGeom>
          <a:solidFill>
            <a:srgbClr val="002060">
              <a:alpha val="5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6995410" y="108170"/>
            <a:ext cx="6096000" cy="769441"/>
          </a:xfrm>
          <a:prstGeom prst="rect">
            <a:avLst/>
          </a:prstGeom>
        </p:spPr>
        <p:txBody>
          <a:bodyPr>
            <a:spAutoFit/>
          </a:bodyPr>
          <a:lstStyle/>
          <a:p>
            <a:pPr algn="ctr">
              <a:buNone/>
            </a:pPr>
            <a:r>
              <a:rPr lang="es-MX" sz="4400" b="1" dirty="0">
                <a:solidFill>
                  <a:srgbClr val="FFFF00"/>
                </a:solidFill>
                <a:latin typeface="Eras Medium ITC" panose="020B0602030504020804" pitchFamily="34" charset="0"/>
              </a:rPr>
              <a:t>Catalizador III</a:t>
            </a:r>
          </a:p>
        </p:txBody>
      </p:sp>
      <p:sp>
        <p:nvSpPr>
          <p:cNvPr id="11" name="2 Marcador de contenido"/>
          <p:cNvSpPr txBox="1">
            <a:spLocks/>
          </p:cNvSpPr>
          <p:nvPr/>
        </p:nvSpPr>
        <p:spPr>
          <a:xfrm>
            <a:off x="0" y="3442277"/>
            <a:ext cx="12050843" cy="17711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buNone/>
            </a:pPr>
            <a:r>
              <a:rPr lang="es-MX" sz="3600" dirty="0">
                <a:solidFill>
                  <a:schemeClr val="bg1"/>
                </a:solidFill>
                <a:latin typeface="Eras Medium ITC" panose="020B0602030504020804" pitchFamily="34" charset="0"/>
              </a:rPr>
              <a:t>  Colaboración Horizontal</a:t>
            </a:r>
          </a:p>
          <a:p>
            <a:pPr algn="r">
              <a:buNone/>
            </a:pPr>
            <a:r>
              <a:rPr lang="es-419" dirty="0">
                <a:solidFill>
                  <a:schemeClr val="bg1"/>
                </a:solidFill>
                <a:latin typeface="Eras Medium ITC" panose="020B0602030504020804" pitchFamily="34" charset="0"/>
              </a:rPr>
              <a:t>Nuevos: Jugadores, Terreno y Procesos</a:t>
            </a:r>
            <a:r>
              <a:rPr lang="es-MX" dirty="0">
                <a:solidFill>
                  <a:schemeClr val="bg1"/>
                </a:solidFill>
                <a:latin typeface="Eras Medium ITC" panose="020B0602030504020804" pitchFamily="34" charset="0"/>
              </a:rPr>
              <a:t>. Economía y Política Global</a:t>
            </a:r>
            <a:endParaRPr lang="es-MX" sz="3600" dirty="0">
              <a:solidFill>
                <a:schemeClr val="bg1"/>
              </a:solidFill>
              <a:latin typeface="Eras Medium ITC" panose="020B0602030504020804" pitchFamily="34" charset="0"/>
            </a:endParaRPr>
          </a:p>
        </p:txBody>
      </p:sp>
    </p:spTree>
    <p:extLst>
      <p:ext uri="{BB962C8B-B14F-4D97-AF65-F5344CB8AC3E}">
        <p14:creationId xmlns:p14="http://schemas.microsoft.com/office/powerpoint/2010/main" val="3142012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srcRect t="3559" b="4626"/>
          <a:stretch/>
        </p:blipFill>
        <p:spPr>
          <a:xfrm>
            <a:off x="0" y="1162050"/>
            <a:ext cx="12192000" cy="4914900"/>
          </a:xfrm>
          <a:prstGeom prst="rect">
            <a:avLst/>
          </a:prstGeom>
        </p:spPr>
      </p:pic>
      <p:sp>
        <p:nvSpPr>
          <p:cNvPr id="6" name="Rectángulo 5"/>
          <p:cNvSpPr/>
          <p:nvPr/>
        </p:nvSpPr>
        <p:spPr>
          <a:xfrm>
            <a:off x="0" y="19050"/>
            <a:ext cx="12192000" cy="6884555"/>
          </a:xfrm>
          <a:prstGeom prst="rect">
            <a:avLst/>
          </a:prstGeom>
          <a:solidFill>
            <a:srgbClr val="002060">
              <a:alpha val="6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488627" y="522756"/>
            <a:ext cx="3295650" cy="819653"/>
          </a:xfrm>
        </p:spPr>
        <p:txBody>
          <a:bodyPr>
            <a:noAutofit/>
          </a:bodyPr>
          <a:lstStyle/>
          <a:p>
            <a:r>
              <a:rPr lang="es-MX" sz="4000" dirty="0" err="1">
                <a:solidFill>
                  <a:srgbClr val="FFFF00"/>
                </a:solidFill>
                <a:latin typeface="Eras Medium ITC" panose="020B0602030504020804" pitchFamily="34" charset="0"/>
              </a:rPr>
              <a:t>Wikinomics</a:t>
            </a:r>
            <a:endParaRPr lang="es-MX" sz="4000" dirty="0">
              <a:solidFill>
                <a:srgbClr val="FFFF00"/>
              </a:solidFill>
              <a:latin typeface="Eras Medium ITC" panose="020B0602030504020804" pitchFamily="34" charset="0"/>
            </a:endParaRPr>
          </a:p>
        </p:txBody>
      </p:sp>
      <p:sp>
        <p:nvSpPr>
          <p:cNvPr id="5" name="1 Título"/>
          <p:cNvSpPr txBox="1">
            <a:spLocks/>
          </p:cNvSpPr>
          <p:nvPr/>
        </p:nvSpPr>
        <p:spPr>
          <a:xfrm>
            <a:off x="3295382" y="407931"/>
            <a:ext cx="8496300" cy="11430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000" dirty="0">
                <a:solidFill>
                  <a:schemeClr val="bg1"/>
                </a:solidFill>
                <a:latin typeface="Eras Medium ITC" panose="020B0602030504020804" pitchFamily="34" charset="0"/>
              </a:rPr>
              <a:t>El Arte y la ciencia de la producción entre iguales</a:t>
            </a:r>
          </a:p>
        </p:txBody>
      </p:sp>
      <p:sp>
        <p:nvSpPr>
          <p:cNvPr id="3" name="2 Marcador de contenido"/>
          <p:cNvSpPr>
            <a:spLocks noGrp="1"/>
          </p:cNvSpPr>
          <p:nvPr>
            <p:ph idx="1"/>
          </p:nvPr>
        </p:nvSpPr>
        <p:spPr>
          <a:xfrm>
            <a:off x="2037347" y="6166427"/>
            <a:ext cx="8229600" cy="552450"/>
          </a:xfrm>
        </p:spPr>
        <p:txBody>
          <a:bodyPr vert="horz" lIns="91440" tIns="45720" rIns="91440" bIns="45720" rtlCol="0" anchor="ctr">
            <a:normAutofit fontScale="97500"/>
          </a:bodyPr>
          <a:lstStyle/>
          <a:p>
            <a:pPr marL="0" algn="ctr">
              <a:spcBef>
                <a:spcPct val="0"/>
              </a:spcBef>
              <a:buNone/>
            </a:pPr>
            <a:r>
              <a:rPr lang="es-MX" sz="3200" dirty="0">
                <a:solidFill>
                  <a:schemeClr val="bg1"/>
                </a:solidFill>
                <a:latin typeface="Eras Medium ITC" panose="020B0602030504020804" pitchFamily="34" charset="0"/>
                <a:ea typeface="+mj-ea"/>
                <a:cs typeface="+mj-cs"/>
              </a:rPr>
              <a:t>La Economía de la colaboración masiva</a:t>
            </a:r>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2250" y="1759238"/>
            <a:ext cx="781050" cy="781050"/>
          </a:xfrm>
          <a:prstGeom prst="rect">
            <a:avLst/>
          </a:prstGeom>
        </p:spPr>
      </p:pic>
      <p:pic>
        <p:nvPicPr>
          <p:cNvPr id="9" name="Imagen 8"/>
          <p:cNvPicPr>
            <a:picLocks noChangeAspect="1"/>
          </p:cNvPicPr>
          <p:nvPr/>
        </p:nvPicPr>
        <p:blipFill rotWithShape="1">
          <a:blip r:embed="rId5">
            <a:extLst>
              <a:ext uri="{28A0092B-C50C-407E-A947-70E740481C1C}">
                <a14:useLocalDpi xmlns:a14="http://schemas.microsoft.com/office/drawing/2010/main" val="0"/>
              </a:ext>
            </a:extLst>
          </a:blip>
          <a:srcRect l="31482" t="13567" r="32716" b="16064"/>
          <a:stretch/>
        </p:blipFill>
        <p:spPr>
          <a:xfrm>
            <a:off x="9932570" y="2971800"/>
            <a:ext cx="668755" cy="876300"/>
          </a:xfrm>
          <a:prstGeom prst="rect">
            <a:avLst/>
          </a:prstGeom>
          <a:ln>
            <a:noFill/>
          </a:ln>
          <a:effectLst>
            <a:softEdge rad="112500"/>
          </a:effectLst>
        </p:spPr>
      </p:pic>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17455" y="4152900"/>
            <a:ext cx="1630230" cy="1014412"/>
          </a:xfrm>
          <a:prstGeom prst="rect">
            <a:avLst/>
          </a:prstGeom>
        </p:spPr>
      </p:pic>
      <p:pic>
        <p:nvPicPr>
          <p:cNvPr id="11" name="Imagen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14085" y="1663988"/>
            <a:ext cx="806739" cy="806739"/>
          </a:xfrm>
          <a:prstGeom prst="rect">
            <a:avLst/>
          </a:prstGeom>
        </p:spPr>
      </p:pic>
      <p:pic>
        <p:nvPicPr>
          <p:cNvPr id="12" name="Imagen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73384" y="2984579"/>
            <a:ext cx="850741" cy="850741"/>
          </a:xfrm>
          <a:prstGeom prst="rect">
            <a:avLst/>
          </a:prstGeom>
        </p:spPr>
      </p:pic>
      <p:pic>
        <p:nvPicPr>
          <p:cNvPr id="13" name="Imagen 12"/>
          <p:cNvPicPr>
            <a:picLocks noChangeAspect="1"/>
          </p:cNvPicPr>
          <p:nvPr/>
        </p:nvPicPr>
        <p:blipFill rotWithShape="1">
          <a:blip r:embed="rId9" cstate="print">
            <a:extLst>
              <a:ext uri="{28A0092B-C50C-407E-A947-70E740481C1C}">
                <a14:useLocalDpi xmlns:a14="http://schemas.microsoft.com/office/drawing/2010/main" val="0"/>
              </a:ext>
            </a:extLst>
          </a:blip>
          <a:srcRect t="53289" b="12171"/>
          <a:stretch/>
        </p:blipFill>
        <p:spPr>
          <a:xfrm>
            <a:off x="9932570" y="5410200"/>
            <a:ext cx="1985554" cy="685800"/>
          </a:xfrm>
          <a:prstGeom prst="rect">
            <a:avLst/>
          </a:prstGeom>
          <a:ln>
            <a:noFill/>
          </a:ln>
          <a:effectLst>
            <a:softEdge rad="112500"/>
          </a:effectLst>
        </p:spPr>
      </p:pic>
      <p:pic>
        <p:nvPicPr>
          <p:cNvPr id="14" name="Imagen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7083" y="4136224"/>
            <a:ext cx="933451" cy="1031088"/>
          </a:xfrm>
          <a:prstGeom prst="rect">
            <a:avLst/>
          </a:prstGeom>
        </p:spPr>
      </p:pic>
      <p:sp>
        <p:nvSpPr>
          <p:cNvPr id="15" name="Rectángulo 14"/>
          <p:cNvSpPr/>
          <p:nvPr/>
        </p:nvSpPr>
        <p:spPr>
          <a:xfrm>
            <a:off x="2618085" y="-40315"/>
            <a:ext cx="6096000" cy="769441"/>
          </a:xfrm>
          <a:prstGeom prst="rect">
            <a:avLst/>
          </a:prstGeom>
        </p:spPr>
        <p:txBody>
          <a:bodyPr>
            <a:spAutoFit/>
          </a:bodyPr>
          <a:lstStyle/>
          <a:p>
            <a:pPr algn="ctr">
              <a:buNone/>
            </a:pPr>
            <a:r>
              <a:rPr lang="es-MX" sz="4400" b="1" dirty="0">
                <a:solidFill>
                  <a:srgbClr val="FFFF00"/>
                </a:solidFill>
                <a:latin typeface="Eras Medium ITC" panose="020B0602030504020804" pitchFamily="34" charset="0"/>
              </a:rPr>
              <a:t>Catalizador IV</a:t>
            </a:r>
          </a:p>
        </p:txBody>
      </p:sp>
      <p:sp>
        <p:nvSpPr>
          <p:cNvPr id="16" name="Rectángulo 15"/>
          <p:cNvSpPr/>
          <p:nvPr/>
        </p:nvSpPr>
        <p:spPr>
          <a:xfrm>
            <a:off x="2762250" y="3909403"/>
            <a:ext cx="6096000" cy="769441"/>
          </a:xfrm>
          <a:prstGeom prst="rect">
            <a:avLst/>
          </a:prstGeom>
        </p:spPr>
        <p:txBody>
          <a:bodyPr>
            <a:spAutoFit/>
          </a:bodyPr>
          <a:lstStyle/>
          <a:p>
            <a:pPr algn="ctr">
              <a:buNone/>
            </a:pPr>
            <a:r>
              <a:rPr lang="es-419" sz="4400" b="1" dirty="0">
                <a:solidFill>
                  <a:srgbClr val="FFFF00"/>
                </a:solidFill>
                <a:latin typeface="Eras Medium ITC" panose="020B0602030504020804" pitchFamily="34" charset="0"/>
              </a:rPr>
              <a:t>Inteligencia Colectiva</a:t>
            </a:r>
            <a:endParaRPr lang="es-MX" sz="4400" b="1" dirty="0">
              <a:solidFill>
                <a:srgbClr val="FFFF00"/>
              </a:solidFill>
              <a:latin typeface="Eras Medium ITC" panose="020B0602030504020804" pitchFamily="34" charset="0"/>
            </a:endParaRPr>
          </a:p>
        </p:txBody>
      </p:sp>
    </p:spTree>
    <p:extLst>
      <p:ext uri="{BB962C8B-B14F-4D97-AF65-F5344CB8AC3E}">
        <p14:creationId xmlns:p14="http://schemas.microsoft.com/office/powerpoint/2010/main" val="3568694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713706"/>
            <a:ext cx="12192000" cy="5343593"/>
          </a:xfrm>
          <a:prstGeom prst="rect">
            <a:avLst/>
          </a:prstGeom>
        </p:spPr>
      </p:pic>
      <p:sp>
        <p:nvSpPr>
          <p:cNvPr id="6" name="Rectángulo 5"/>
          <p:cNvSpPr/>
          <p:nvPr/>
        </p:nvSpPr>
        <p:spPr>
          <a:xfrm>
            <a:off x="0" y="0"/>
            <a:ext cx="12192000" cy="6858000"/>
          </a:xfrm>
          <a:prstGeom prst="rect">
            <a:avLst/>
          </a:prstGeom>
          <a:solidFill>
            <a:srgbClr val="002060">
              <a:alpha val="5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atin typeface="Eras Medium ITC" panose="020B0602030504020804" pitchFamily="34" charset="0"/>
            </a:endParaRPr>
          </a:p>
        </p:txBody>
      </p:sp>
      <p:sp>
        <p:nvSpPr>
          <p:cNvPr id="4" name="Rectángulo 3"/>
          <p:cNvSpPr/>
          <p:nvPr/>
        </p:nvSpPr>
        <p:spPr>
          <a:xfrm>
            <a:off x="2852402" y="47296"/>
            <a:ext cx="6096000" cy="769441"/>
          </a:xfrm>
          <a:prstGeom prst="rect">
            <a:avLst/>
          </a:prstGeom>
        </p:spPr>
        <p:txBody>
          <a:bodyPr>
            <a:spAutoFit/>
          </a:bodyPr>
          <a:lstStyle/>
          <a:p>
            <a:pPr algn="ctr">
              <a:buNone/>
            </a:pPr>
            <a:r>
              <a:rPr lang="es-MX" sz="4400" b="1" dirty="0">
                <a:solidFill>
                  <a:srgbClr val="FFFF00"/>
                </a:solidFill>
                <a:latin typeface="Eras Medium ITC" panose="020B0602030504020804" pitchFamily="34" charset="0"/>
              </a:rPr>
              <a:t>Catalizador V</a:t>
            </a:r>
          </a:p>
        </p:txBody>
      </p:sp>
      <p:sp>
        <p:nvSpPr>
          <p:cNvPr id="2" name="Título 1"/>
          <p:cNvSpPr>
            <a:spLocks noGrp="1"/>
          </p:cNvSpPr>
          <p:nvPr>
            <p:ph type="title"/>
          </p:nvPr>
        </p:nvSpPr>
        <p:spPr>
          <a:xfrm>
            <a:off x="0" y="6282272"/>
            <a:ext cx="12192000" cy="441437"/>
          </a:xfrm>
        </p:spPr>
        <p:txBody>
          <a:bodyPr>
            <a:normAutofit fontScale="90000"/>
          </a:bodyPr>
          <a:lstStyle/>
          <a:p>
            <a:pPr algn="ctr"/>
            <a:r>
              <a:rPr lang="es-419" dirty="0">
                <a:solidFill>
                  <a:schemeClr val="bg1"/>
                </a:solidFill>
                <a:latin typeface="Eras Medium ITC" panose="020B0602030504020804" pitchFamily="34" charset="0"/>
              </a:rPr>
              <a:t>Modelos de negocio</a:t>
            </a:r>
            <a:endParaRPr lang="es-MX" dirty="0">
              <a:solidFill>
                <a:schemeClr val="bg1"/>
              </a:solidFill>
              <a:latin typeface="Eras Medium ITC" panose="020B0602030504020804" pitchFamily="34" charset="0"/>
            </a:endParaRPr>
          </a:p>
        </p:txBody>
      </p:sp>
    </p:spTree>
    <p:extLst>
      <p:ext uri="{BB962C8B-B14F-4D97-AF65-F5344CB8AC3E}">
        <p14:creationId xmlns:p14="http://schemas.microsoft.com/office/powerpoint/2010/main" val="2272807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592428"/>
            <a:ext cx="12192000" cy="5666704"/>
          </a:xfrm>
          <a:prstGeom prst="rect">
            <a:avLst/>
          </a:prstGeom>
        </p:spPr>
      </p:pic>
      <p:sp>
        <p:nvSpPr>
          <p:cNvPr id="9" name="Rectángulo 8"/>
          <p:cNvSpPr/>
          <p:nvPr/>
        </p:nvSpPr>
        <p:spPr>
          <a:xfrm>
            <a:off x="0" y="0"/>
            <a:ext cx="12192000" cy="6858000"/>
          </a:xfrm>
          <a:prstGeom prst="rect">
            <a:avLst/>
          </a:prstGeom>
          <a:solidFill>
            <a:srgbClr val="002060">
              <a:alpha val="5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atin typeface="Eras Medium ITC" panose="020B0602030504020804" pitchFamily="34" charset="0"/>
            </a:endParaRPr>
          </a:p>
        </p:txBody>
      </p:sp>
      <p:sp>
        <p:nvSpPr>
          <p:cNvPr id="4" name="CuadroTexto 3"/>
          <p:cNvSpPr txBox="1"/>
          <p:nvPr/>
        </p:nvSpPr>
        <p:spPr>
          <a:xfrm>
            <a:off x="4434780" y="6266785"/>
            <a:ext cx="3421129" cy="584775"/>
          </a:xfrm>
          <a:prstGeom prst="rect">
            <a:avLst/>
          </a:prstGeom>
          <a:noFill/>
        </p:spPr>
        <p:txBody>
          <a:bodyPr wrap="none" rtlCol="0">
            <a:spAutoFit/>
          </a:bodyPr>
          <a:lstStyle/>
          <a:p>
            <a:r>
              <a:rPr lang="es-419" sz="3200" b="1" dirty="0">
                <a:solidFill>
                  <a:schemeClr val="bg1"/>
                </a:solidFill>
                <a:latin typeface="Eras Medium ITC" panose="020B0602030504020804" pitchFamily="34" charset="0"/>
              </a:rPr>
              <a:t>Modelos de Nube</a:t>
            </a:r>
            <a:endParaRPr lang="es-MX" sz="3200" b="1" dirty="0">
              <a:solidFill>
                <a:schemeClr val="bg1"/>
              </a:solidFill>
              <a:latin typeface="Eras Medium ITC" panose="020B0602030504020804" pitchFamily="34" charset="0"/>
            </a:endParaRPr>
          </a:p>
        </p:txBody>
      </p:sp>
      <p:sp>
        <p:nvSpPr>
          <p:cNvPr id="5" name="Rectángulo 4"/>
          <p:cNvSpPr/>
          <p:nvPr/>
        </p:nvSpPr>
        <p:spPr>
          <a:xfrm>
            <a:off x="3048000" y="-88506"/>
            <a:ext cx="6096000" cy="769441"/>
          </a:xfrm>
          <a:prstGeom prst="rect">
            <a:avLst/>
          </a:prstGeom>
        </p:spPr>
        <p:txBody>
          <a:bodyPr>
            <a:spAutoFit/>
          </a:bodyPr>
          <a:lstStyle/>
          <a:p>
            <a:pPr algn="ctr">
              <a:buNone/>
            </a:pPr>
            <a:r>
              <a:rPr lang="es-MX" sz="4400" b="1" dirty="0">
                <a:solidFill>
                  <a:srgbClr val="FFFF00"/>
                </a:solidFill>
                <a:latin typeface="Eras Medium ITC" panose="020B0602030504020804" pitchFamily="34" charset="0"/>
              </a:rPr>
              <a:t>Catalizador VI</a:t>
            </a:r>
          </a:p>
        </p:txBody>
      </p:sp>
    </p:spTree>
    <p:extLst>
      <p:ext uri="{BB962C8B-B14F-4D97-AF65-F5344CB8AC3E}">
        <p14:creationId xmlns:p14="http://schemas.microsoft.com/office/powerpoint/2010/main" val="58247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a:srcRect t="21410"/>
          <a:stretch/>
        </p:blipFill>
        <p:spPr>
          <a:xfrm>
            <a:off x="0" y="1126435"/>
            <a:ext cx="12192000" cy="4403117"/>
          </a:xfrm>
          <a:prstGeom prst="rect">
            <a:avLst/>
          </a:prstGeom>
        </p:spPr>
      </p:pic>
      <p:sp>
        <p:nvSpPr>
          <p:cNvPr id="6" name="Rectángulo 5"/>
          <p:cNvSpPr/>
          <p:nvPr/>
        </p:nvSpPr>
        <p:spPr>
          <a:xfrm>
            <a:off x="0" y="0"/>
            <a:ext cx="12192000" cy="6858000"/>
          </a:xfrm>
          <a:prstGeom prst="rect">
            <a:avLst/>
          </a:prstGeom>
          <a:solidFill>
            <a:srgbClr val="002060">
              <a:alpha val="5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atin typeface="Eras Medium ITC" panose="020B0602030504020804" pitchFamily="34" charset="0"/>
            </a:endParaRPr>
          </a:p>
        </p:txBody>
      </p:sp>
      <p:sp>
        <p:nvSpPr>
          <p:cNvPr id="2" name="Título 1"/>
          <p:cNvSpPr>
            <a:spLocks noGrp="1"/>
          </p:cNvSpPr>
          <p:nvPr>
            <p:ph type="title"/>
          </p:nvPr>
        </p:nvSpPr>
        <p:spPr>
          <a:xfrm>
            <a:off x="7628238" y="5529553"/>
            <a:ext cx="4182762" cy="1352418"/>
          </a:xfrm>
        </p:spPr>
        <p:txBody>
          <a:bodyPr>
            <a:normAutofit/>
          </a:bodyPr>
          <a:lstStyle/>
          <a:p>
            <a:r>
              <a:rPr lang="es-MX" sz="4800" dirty="0">
                <a:solidFill>
                  <a:schemeClr val="bg1"/>
                </a:solidFill>
                <a:latin typeface="Eras Medium ITC" panose="020B0602030504020804" pitchFamily="34" charset="0"/>
              </a:rPr>
              <a:t>Perfil </a:t>
            </a:r>
            <a:r>
              <a:rPr lang="es-419" sz="4800" dirty="0" err="1">
                <a:solidFill>
                  <a:schemeClr val="bg1"/>
                </a:solidFill>
                <a:latin typeface="Eras Medium ITC" panose="020B0602030504020804" pitchFamily="34" charset="0"/>
              </a:rPr>
              <a:t>Millenials</a:t>
            </a:r>
            <a:r>
              <a:rPr lang="es-419" sz="4800" dirty="0">
                <a:solidFill>
                  <a:schemeClr val="bg1"/>
                </a:solidFill>
                <a:latin typeface="Eras Medium ITC" panose="020B0602030504020804" pitchFamily="34" charset="0"/>
              </a:rPr>
              <a:t> </a:t>
            </a:r>
            <a:endParaRPr lang="es-MX" sz="4800" dirty="0">
              <a:solidFill>
                <a:schemeClr val="bg1"/>
              </a:solidFill>
              <a:latin typeface="Eras Medium ITC" panose="020B0602030504020804" pitchFamily="34" charset="0"/>
            </a:endParaRPr>
          </a:p>
        </p:txBody>
      </p:sp>
      <p:sp>
        <p:nvSpPr>
          <p:cNvPr id="4" name="Rectángulo 3"/>
          <p:cNvSpPr/>
          <p:nvPr/>
        </p:nvSpPr>
        <p:spPr>
          <a:xfrm>
            <a:off x="2762250" y="0"/>
            <a:ext cx="6096000" cy="769441"/>
          </a:xfrm>
          <a:prstGeom prst="rect">
            <a:avLst/>
          </a:prstGeom>
        </p:spPr>
        <p:txBody>
          <a:bodyPr>
            <a:spAutoFit/>
          </a:bodyPr>
          <a:lstStyle/>
          <a:p>
            <a:pPr algn="ctr">
              <a:buNone/>
            </a:pPr>
            <a:r>
              <a:rPr lang="es-MX" sz="4400" b="1" dirty="0">
                <a:solidFill>
                  <a:srgbClr val="FFFF00"/>
                </a:solidFill>
                <a:latin typeface="Eras Medium ITC" panose="020B0602030504020804" pitchFamily="34" charset="0"/>
              </a:rPr>
              <a:t>Catalizador VII</a:t>
            </a:r>
          </a:p>
        </p:txBody>
      </p:sp>
    </p:spTree>
    <p:extLst>
      <p:ext uri="{BB962C8B-B14F-4D97-AF65-F5344CB8AC3E}">
        <p14:creationId xmlns:p14="http://schemas.microsoft.com/office/powerpoint/2010/main" val="1174049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901848" y="1001588"/>
            <a:ext cx="8137501" cy="5856412"/>
          </a:xfrm>
          <a:prstGeom prst="rect">
            <a:avLst/>
          </a:prstGeom>
        </p:spPr>
      </p:pic>
      <p:sp>
        <p:nvSpPr>
          <p:cNvPr id="8" name="Rectángulo 7"/>
          <p:cNvSpPr/>
          <p:nvPr/>
        </p:nvSpPr>
        <p:spPr>
          <a:xfrm>
            <a:off x="0" y="0"/>
            <a:ext cx="12192000" cy="6858000"/>
          </a:xfrm>
          <a:prstGeom prst="rect">
            <a:avLst/>
          </a:prstGeom>
          <a:solidFill>
            <a:srgbClr val="002060">
              <a:alpha val="6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latin typeface="Eras Medium ITC" panose="020B0602030504020804" pitchFamily="34" charset="0"/>
            </a:endParaRPr>
          </a:p>
        </p:txBody>
      </p:sp>
      <p:sp>
        <p:nvSpPr>
          <p:cNvPr id="5" name="1 Título"/>
          <p:cNvSpPr txBox="1">
            <a:spLocks/>
          </p:cNvSpPr>
          <p:nvPr/>
        </p:nvSpPr>
        <p:spPr>
          <a:xfrm>
            <a:off x="1809749" y="0"/>
            <a:ext cx="8229600" cy="1143000"/>
          </a:xfrm>
          <a:prstGeom prst="rect">
            <a:avLst/>
          </a:prstGeom>
        </p:spPr>
        <p:txBody>
          <a:bodyPr vert="horz" lIns="91440" tIns="45720" rIns="91440" bIns="45720" rtlCol="0" anchor="ctr">
            <a:normAutofit fontScale="92500" lnSpcReduction="20000"/>
          </a:bodyPr>
          <a:lstStyle/>
          <a:p>
            <a:pPr algn="ctr" defTabSz="457200">
              <a:spcBef>
                <a:spcPct val="0"/>
              </a:spcBef>
              <a:defRPr/>
            </a:pPr>
            <a:r>
              <a:rPr lang="es-MX" sz="4400" dirty="0">
                <a:solidFill>
                  <a:srgbClr val="FFFF00"/>
                </a:solidFill>
                <a:latin typeface="Eras Medium ITC" panose="020B0602030504020804" pitchFamily="34" charset="0"/>
                <a:ea typeface="+mj-ea"/>
                <a:cs typeface="+mj-cs"/>
              </a:rPr>
              <a:t>Catalizador VIII</a:t>
            </a:r>
          </a:p>
          <a:p>
            <a:pPr algn="ctr" defTabSz="457200">
              <a:spcBef>
                <a:spcPct val="0"/>
              </a:spcBef>
              <a:defRPr/>
            </a:pPr>
            <a:r>
              <a:rPr lang="es-MX" sz="4400" dirty="0">
                <a:solidFill>
                  <a:srgbClr val="FFFF00"/>
                </a:solidFill>
                <a:latin typeface="Eras Medium ITC" panose="020B0602030504020804" pitchFamily="34" charset="0"/>
                <a:ea typeface="+mj-ea"/>
                <a:cs typeface="+mj-cs"/>
              </a:rPr>
              <a:t>Redes Sociales y de Negocios</a:t>
            </a:r>
          </a:p>
        </p:txBody>
      </p:sp>
    </p:spTree>
    <p:extLst>
      <p:ext uri="{BB962C8B-B14F-4D97-AF65-F5344CB8AC3E}">
        <p14:creationId xmlns:p14="http://schemas.microsoft.com/office/powerpoint/2010/main" val="1379935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revistaitnow.com/wp-content/uploads/2014/05/shutterstock_1090535543-770x7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4"/>
          <a:stretch>
            <a:fillRect/>
          </a:stretch>
        </p:blipFill>
        <p:spPr>
          <a:xfrm>
            <a:off x="0" y="-27014"/>
            <a:ext cx="12205250" cy="6895174"/>
          </a:xfrm>
          <a:prstGeom prst="rect">
            <a:avLst/>
          </a:prstGeom>
          <a:solidFill>
            <a:schemeClr val="bg1">
              <a:alpha val="0"/>
            </a:schemeClr>
          </a:solidFill>
        </p:spPr>
      </p:pic>
      <p:sp>
        <p:nvSpPr>
          <p:cNvPr id="3" name="2 Marcador de contenido"/>
          <p:cNvSpPr>
            <a:spLocks noGrp="1"/>
          </p:cNvSpPr>
          <p:nvPr>
            <p:ph idx="1"/>
          </p:nvPr>
        </p:nvSpPr>
        <p:spPr>
          <a:xfrm>
            <a:off x="781050" y="1568621"/>
            <a:ext cx="10629900" cy="2498725"/>
          </a:xfrm>
        </p:spPr>
        <p:txBody>
          <a:bodyPr>
            <a:normAutofit/>
          </a:bodyPr>
          <a:lstStyle/>
          <a:p>
            <a:pPr>
              <a:buNone/>
            </a:pPr>
            <a:r>
              <a:rPr lang="es-MX" sz="3200" dirty="0">
                <a:solidFill>
                  <a:schemeClr val="bg1"/>
                </a:solidFill>
                <a:latin typeface="Eras Medium ITC" panose="020B0602030504020804" pitchFamily="34" charset="0"/>
              </a:rPr>
              <a:t>La aparición simultánea de:</a:t>
            </a:r>
          </a:p>
          <a:p>
            <a:pPr>
              <a:lnSpc>
                <a:spcPct val="100000"/>
              </a:lnSpc>
              <a:spcBef>
                <a:spcPts val="0"/>
              </a:spcBef>
            </a:pPr>
            <a:r>
              <a:rPr lang="es-MX" dirty="0">
                <a:solidFill>
                  <a:schemeClr val="bg1"/>
                </a:solidFill>
                <a:latin typeface="Eras Medium ITC" panose="020B0602030504020804" pitchFamily="34" charset="0"/>
              </a:rPr>
              <a:t>Una plataforma global para la colaboración,</a:t>
            </a:r>
          </a:p>
          <a:p>
            <a:pPr>
              <a:lnSpc>
                <a:spcPct val="100000"/>
              </a:lnSpc>
              <a:spcBef>
                <a:spcPts val="0"/>
              </a:spcBef>
            </a:pPr>
            <a:r>
              <a:rPr lang="es-MX" dirty="0">
                <a:solidFill>
                  <a:schemeClr val="bg1"/>
                </a:solidFill>
                <a:latin typeface="Eras Medium ITC" panose="020B0602030504020804" pitchFamily="34" charset="0"/>
              </a:rPr>
              <a:t>Una generación que ha crecido colaborando  y</a:t>
            </a:r>
          </a:p>
          <a:p>
            <a:pPr>
              <a:lnSpc>
                <a:spcPct val="100000"/>
              </a:lnSpc>
              <a:spcBef>
                <a:spcPts val="0"/>
              </a:spcBef>
            </a:pPr>
            <a:r>
              <a:rPr lang="es-MX" dirty="0">
                <a:solidFill>
                  <a:schemeClr val="bg1"/>
                </a:solidFill>
                <a:latin typeface="Eras Medium ITC" panose="020B0602030504020804" pitchFamily="34" charset="0"/>
              </a:rPr>
              <a:t>Una economía global que posibilita nuevas formas de cooperación económica </a:t>
            </a:r>
          </a:p>
        </p:txBody>
      </p:sp>
      <p:sp>
        <p:nvSpPr>
          <p:cNvPr id="4" name="1 Título"/>
          <p:cNvSpPr>
            <a:spLocks noGrp="1"/>
          </p:cNvSpPr>
          <p:nvPr>
            <p:ph type="title"/>
          </p:nvPr>
        </p:nvSpPr>
        <p:spPr>
          <a:xfrm>
            <a:off x="3588025" y="92538"/>
            <a:ext cx="8229600" cy="1143000"/>
          </a:xfrm>
        </p:spPr>
        <p:txBody>
          <a:bodyPr/>
          <a:lstStyle/>
          <a:p>
            <a:pPr algn="r"/>
            <a:r>
              <a:rPr lang="es-MX" dirty="0">
                <a:solidFill>
                  <a:srgbClr val="FFFF00"/>
                </a:solidFill>
                <a:latin typeface="Eras Medium ITC" panose="020B0602030504020804" pitchFamily="34" charset="0"/>
              </a:rPr>
              <a:t>La Tormenta Perfecta</a:t>
            </a:r>
          </a:p>
        </p:txBody>
      </p:sp>
      <p:sp>
        <p:nvSpPr>
          <p:cNvPr id="5" name="Rectángulo 4"/>
          <p:cNvSpPr/>
          <p:nvPr/>
        </p:nvSpPr>
        <p:spPr>
          <a:xfrm>
            <a:off x="0" y="4208088"/>
            <a:ext cx="12553949" cy="1877437"/>
          </a:xfrm>
          <a:prstGeom prst="rect">
            <a:avLst/>
          </a:prstGeom>
        </p:spPr>
        <p:txBody>
          <a:bodyPr wrap="square">
            <a:spAutoFit/>
          </a:bodyPr>
          <a:lstStyle/>
          <a:p>
            <a:pPr algn="ctr"/>
            <a:r>
              <a:rPr lang="es-MX" sz="3600" dirty="0">
                <a:solidFill>
                  <a:srgbClr val="FFFF00"/>
                </a:solidFill>
                <a:latin typeface="Eras Medium ITC" panose="020B0602030504020804" pitchFamily="34" charset="0"/>
              </a:rPr>
              <a:t>Cambios profundos en la estrategia,</a:t>
            </a:r>
          </a:p>
          <a:p>
            <a:pPr algn="ctr"/>
            <a:r>
              <a:rPr lang="es-MX" sz="3600" dirty="0">
                <a:solidFill>
                  <a:srgbClr val="FFFF00"/>
                </a:solidFill>
                <a:latin typeface="Eras Medium ITC" panose="020B0602030504020804" pitchFamily="34" charset="0"/>
              </a:rPr>
              <a:t> la arquitectura y cultura de las empresas…</a:t>
            </a:r>
          </a:p>
          <a:p>
            <a:pPr algn="ctr"/>
            <a:r>
              <a:rPr lang="es-MX" sz="4400" b="1" dirty="0">
                <a:solidFill>
                  <a:schemeClr val="bg1"/>
                </a:solidFill>
                <a:latin typeface="Eras Medium ITC" panose="020B0602030504020804" pitchFamily="34" charset="0"/>
              </a:rPr>
              <a:t>Transformación Digital</a:t>
            </a:r>
          </a:p>
        </p:txBody>
      </p:sp>
    </p:spTree>
    <p:extLst>
      <p:ext uri="{BB962C8B-B14F-4D97-AF65-F5344CB8AC3E}">
        <p14:creationId xmlns:p14="http://schemas.microsoft.com/office/powerpoint/2010/main" val="3559668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47FB6B-93EC-A15E-FBBA-9DF4598574D1}"/>
              </a:ext>
            </a:extLst>
          </p:cNvPr>
          <p:cNvSpPr>
            <a:spLocks noGrp="1"/>
          </p:cNvSpPr>
          <p:nvPr>
            <p:ph type="title"/>
          </p:nvPr>
        </p:nvSpPr>
        <p:spPr/>
        <p:txBody>
          <a:bodyPr/>
          <a:lstStyle/>
          <a:p>
            <a:r>
              <a:rPr lang="es-MX" dirty="0"/>
              <a:t>Surfea las olas de la Inteligencia Artificial</a:t>
            </a:r>
          </a:p>
        </p:txBody>
      </p:sp>
      <p:sp>
        <p:nvSpPr>
          <p:cNvPr id="3" name="Marcador de contenido 2">
            <a:extLst>
              <a:ext uri="{FF2B5EF4-FFF2-40B4-BE49-F238E27FC236}">
                <a16:creationId xmlns:a16="http://schemas.microsoft.com/office/drawing/2014/main" id="{7D529179-8F0C-CE74-C693-4CF90F579B83}"/>
              </a:ext>
            </a:extLst>
          </p:cNvPr>
          <p:cNvSpPr>
            <a:spLocks noGrp="1"/>
          </p:cNvSpPr>
          <p:nvPr>
            <p:ph idx="1"/>
          </p:nvPr>
        </p:nvSpPr>
        <p:spPr>
          <a:xfrm>
            <a:off x="838200" y="1835785"/>
            <a:ext cx="10515600" cy="4351338"/>
          </a:xfrm>
        </p:spPr>
        <p:txBody>
          <a:bodyPr/>
          <a:lstStyle/>
          <a:p>
            <a:r>
              <a:rPr lang="es-MX" dirty="0"/>
              <a:t>La llegada de </a:t>
            </a:r>
            <a:r>
              <a:rPr lang="es-MX" dirty="0" err="1"/>
              <a:t>ChatGPT</a:t>
            </a:r>
            <a:r>
              <a:rPr lang="es-MX" dirty="0"/>
              <a:t> en noviembre de 2022 revolucionó la forma en que interactuamos con las máquinas y llevó la Inteligencia Artificial al centro de la atención pública. </a:t>
            </a:r>
          </a:p>
          <a:p>
            <a:r>
              <a:rPr lang="es-MX" dirty="0"/>
              <a:t>Para implementar la IA en nuestras empresas, primero debemos comprender las olas que han marcado su evolución y cómo podemos surfear las próximas</a:t>
            </a:r>
          </a:p>
        </p:txBody>
      </p:sp>
      <p:sp>
        <p:nvSpPr>
          <p:cNvPr id="4" name="Freeform 2">
            <a:extLst>
              <a:ext uri="{FF2B5EF4-FFF2-40B4-BE49-F238E27FC236}">
                <a16:creationId xmlns:a16="http://schemas.microsoft.com/office/drawing/2014/main" id="{92E218F2-EEA5-4261-4EB9-29C5A93B4B3E}"/>
              </a:ext>
            </a:extLst>
          </p:cNvPr>
          <p:cNvSpPr>
            <a:spLocks/>
          </p:cNvSpPr>
          <p:nvPr/>
        </p:nvSpPr>
        <p:spPr bwMode="auto">
          <a:xfrm>
            <a:off x="2133600" y="3124200"/>
            <a:ext cx="5257800" cy="2819400"/>
          </a:xfrm>
          <a:custGeom>
            <a:avLst/>
            <a:gdLst/>
            <a:ahLst/>
            <a:cxnLst>
              <a:cxn ang="0">
                <a:pos x="0" y="2272"/>
              </a:cxn>
              <a:cxn ang="0">
                <a:pos x="1296" y="1984"/>
              </a:cxn>
              <a:cxn ang="0">
                <a:pos x="2736" y="208"/>
              </a:cxn>
              <a:cxn ang="0">
                <a:pos x="3600" y="736"/>
              </a:cxn>
              <a:cxn ang="0">
                <a:pos x="3696" y="784"/>
              </a:cxn>
            </a:cxnLst>
            <a:rect l="0" t="0" r="r" b="b"/>
            <a:pathLst>
              <a:path w="3760" h="2328">
                <a:moveTo>
                  <a:pt x="0" y="2272"/>
                </a:moveTo>
                <a:cubicBezTo>
                  <a:pt x="420" y="2300"/>
                  <a:pt x="840" y="2328"/>
                  <a:pt x="1296" y="1984"/>
                </a:cubicBezTo>
                <a:cubicBezTo>
                  <a:pt x="1752" y="1640"/>
                  <a:pt x="2352" y="416"/>
                  <a:pt x="2736" y="208"/>
                </a:cubicBezTo>
                <a:cubicBezTo>
                  <a:pt x="3120" y="0"/>
                  <a:pt x="3440" y="640"/>
                  <a:pt x="3600" y="736"/>
                </a:cubicBezTo>
                <a:cubicBezTo>
                  <a:pt x="3760" y="832"/>
                  <a:pt x="3680" y="776"/>
                  <a:pt x="3696" y="784"/>
                </a:cubicBezTo>
              </a:path>
            </a:pathLst>
          </a:custGeom>
          <a:noFill/>
          <a:ln w="130175" cmpd="sng">
            <a:solidFill>
              <a:schemeClr val="tx1"/>
            </a:solidFill>
            <a:round/>
            <a:headEnd/>
            <a:tailEnd/>
          </a:ln>
          <a:effectLst/>
        </p:spPr>
        <p:txBody>
          <a:bodyPr/>
          <a:lstStyle/>
          <a:p>
            <a:endParaRPr lang="es-MX" dirty="0">
              <a:solidFill>
                <a:schemeClr val="bg2"/>
              </a:solidFill>
            </a:endParaRPr>
          </a:p>
        </p:txBody>
      </p:sp>
      <p:sp>
        <p:nvSpPr>
          <p:cNvPr id="5" name="Freeform 5">
            <a:extLst>
              <a:ext uri="{FF2B5EF4-FFF2-40B4-BE49-F238E27FC236}">
                <a16:creationId xmlns:a16="http://schemas.microsoft.com/office/drawing/2014/main" id="{A47BC87A-9525-0EAD-6AA2-44509861A7B6}"/>
              </a:ext>
            </a:extLst>
          </p:cNvPr>
          <p:cNvSpPr>
            <a:spLocks/>
          </p:cNvSpPr>
          <p:nvPr/>
        </p:nvSpPr>
        <p:spPr bwMode="auto">
          <a:xfrm>
            <a:off x="4495800" y="2133600"/>
            <a:ext cx="5257800" cy="2819400"/>
          </a:xfrm>
          <a:custGeom>
            <a:avLst/>
            <a:gdLst/>
            <a:ahLst/>
            <a:cxnLst>
              <a:cxn ang="0">
                <a:pos x="0" y="2272"/>
              </a:cxn>
              <a:cxn ang="0">
                <a:pos x="1296" y="1984"/>
              </a:cxn>
              <a:cxn ang="0">
                <a:pos x="2736" y="208"/>
              </a:cxn>
              <a:cxn ang="0">
                <a:pos x="3600" y="736"/>
              </a:cxn>
              <a:cxn ang="0">
                <a:pos x="3696" y="784"/>
              </a:cxn>
            </a:cxnLst>
            <a:rect l="0" t="0" r="r" b="b"/>
            <a:pathLst>
              <a:path w="3760" h="2328">
                <a:moveTo>
                  <a:pt x="0" y="2272"/>
                </a:moveTo>
                <a:cubicBezTo>
                  <a:pt x="420" y="2300"/>
                  <a:pt x="840" y="2328"/>
                  <a:pt x="1296" y="1984"/>
                </a:cubicBezTo>
                <a:cubicBezTo>
                  <a:pt x="1752" y="1640"/>
                  <a:pt x="2352" y="416"/>
                  <a:pt x="2736" y="208"/>
                </a:cubicBezTo>
                <a:cubicBezTo>
                  <a:pt x="3120" y="0"/>
                  <a:pt x="3440" y="640"/>
                  <a:pt x="3600" y="736"/>
                </a:cubicBezTo>
                <a:cubicBezTo>
                  <a:pt x="3760" y="832"/>
                  <a:pt x="3680" y="776"/>
                  <a:pt x="3696" y="784"/>
                </a:cubicBezTo>
              </a:path>
            </a:pathLst>
          </a:custGeom>
          <a:noFill/>
          <a:ln w="130175" cmpd="sng">
            <a:solidFill>
              <a:schemeClr val="tx1"/>
            </a:solidFill>
            <a:round/>
            <a:headEnd/>
            <a:tailEnd/>
          </a:ln>
          <a:effectLst/>
        </p:spPr>
        <p:txBody>
          <a:bodyPr/>
          <a:lstStyle/>
          <a:p>
            <a:endParaRPr lang="es-MX"/>
          </a:p>
        </p:txBody>
      </p:sp>
    </p:spTree>
    <p:extLst>
      <p:ext uri="{BB962C8B-B14F-4D97-AF65-F5344CB8AC3E}">
        <p14:creationId xmlns:p14="http://schemas.microsoft.com/office/powerpoint/2010/main" val="3081891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3B1AC90-74D9-970C-6963-FB7F995C5E4F}"/>
              </a:ext>
            </a:extLst>
          </p:cNvPr>
          <p:cNvSpPr>
            <a:spLocks noGrp="1"/>
          </p:cNvSpPr>
          <p:nvPr>
            <p:ph type="title"/>
          </p:nvPr>
        </p:nvSpPr>
        <p:spPr>
          <a:xfrm>
            <a:off x="572493" y="238539"/>
            <a:ext cx="11018520" cy="1434415"/>
          </a:xfrm>
        </p:spPr>
        <p:txBody>
          <a:bodyPr anchor="b">
            <a:normAutofit/>
          </a:bodyPr>
          <a:lstStyle/>
          <a:p>
            <a:pPr>
              <a:spcBef>
                <a:spcPts val="800"/>
              </a:spcBef>
              <a:spcAft>
                <a:spcPts val="400"/>
              </a:spcAft>
            </a:pPr>
            <a:r>
              <a:rPr lang="es-MX" sz="3000" b="1" kern="100">
                <a:effectLst/>
                <a:latin typeface="Aptos" panose="020B0004020202020204" pitchFamily="34" charset="0"/>
                <a:ea typeface="Times New Roman" panose="02020603050405020304" pitchFamily="18" charset="0"/>
                <a:cs typeface="Times New Roman" panose="02020603050405020304" pitchFamily="18" charset="0"/>
              </a:rPr>
              <a:t>Ola 1) </a:t>
            </a:r>
            <a:br>
              <a:rPr lang="es-MX" sz="3000" b="1" kern="100">
                <a:effectLst/>
                <a:latin typeface="Aptos" panose="020B0004020202020204" pitchFamily="34" charset="0"/>
                <a:ea typeface="Times New Roman" panose="02020603050405020304" pitchFamily="18" charset="0"/>
                <a:cs typeface="Times New Roman" panose="02020603050405020304" pitchFamily="18" charset="0"/>
              </a:rPr>
            </a:br>
            <a:r>
              <a:rPr lang="es-MX" sz="3000" b="1" kern="100">
                <a:effectLst/>
                <a:latin typeface="Aptos" panose="020B0004020202020204" pitchFamily="34" charset="0"/>
                <a:ea typeface="Times New Roman" panose="02020603050405020304" pitchFamily="18" charset="0"/>
                <a:cs typeface="Times New Roman" panose="02020603050405020304" pitchFamily="18" charset="0"/>
              </a:rPr>
              <a:t>La Inteligencia Artificial basada en reglas</a:t>
            </a:r>
            <a:br>
              <a:rPr lang="es-MX" sz="3000" b="1" kern="100">
                <a:effectLst/>
                <a:latin typeface="Aptos" panose="020B0004020202020204" pitchFamily="34" charset="0"/>
                <a:ea typeface="Times New Roman" panose="02020603050405020304" pitchFamily="18" charset="0"/>
                <a:cs typeface="Times New Roman" panose="02020603050405020304" pitchFamily="18" charset="0"/>
              </a:rPr>
            </a:br>
            <a:endParaRPr lang="es-MX" sz="30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6B81AA5-F49D-EAD8-3FCA-A364EA03A3E4}"/>
              </a:ext>
            </a:extLst>
          </p:cNvPr>
          <p:cNvSpPr>
            <a:spLocks noGrp="1"/>
          </p:cNvSpPr>
          <p:nvPr>
            <p:ph idx="1"/>
          </p:nvPr>
        </p:nvSpPr>
        <p:spPr>
          <a:xfrm>
            <a:off x="572493" y="2071316"/>
            <a:ext cx="6713552" cy="4119172"/>
          </a:xfrm>
        </p:spPr>
        <p:txBody>
          <a:bodyPr anchor="t">
            <a:normAutofit/>
          </a:bodyPr>
          <a:lstStyle/>
          <a:p>
            <a:r>
              <a:rPr lang="es-MX" sz="2200"/>
              <a:t>Resolviendo problemas específicos y tomando decisiones basadas en reglas predefinidas. </a:t>
            </a:r>
          </a:p>
          <a:p>
            <a:r>
              <a:rPr lang="es-MX" sz="2200"/>
              <a:t>Un ejemplo destacado es MYCIN, un sistema desarrollado en la Universidad de Stanford para ayudar en el diagnóstico y tratamiento de infecciones bacterianas</a:t>
            </a:r>
          </a:p>
        </p:txBody>
      </p:sp>
      <p:pic>
        <p:nvPicPr>
          <p:cNvPr id="4" name="Imagen 3">
            <a:extLst>
              <a:ext uri="{FF2B5EF4-FFF2-40B4-BE49-F238E27FC236}">
                <a16:creationId xmlns:a16="http://schemas.microsoft.com/office/drawing/2014/main" id="{DE063815-7D12-1E36-E777-1614076D9E24}"/>
              </a:ext>
            </a:extLst>
          </p:cNvPr>
          <p:cNvPicPr>
            <a:picLocks noChangeAspect="1"/>
          </p:cNvPicPr>
          <p:nvPr/>
        </p:nvPicPr>
        <p:blipFill>
          <a:blip r:embed="rId2"/>
          <a:srcRect l="224" r="8667"/>
          <a:stretch/>
        </p:blipFill>
        <p:spPr>
          <a:xfrm>
            <a:off x="7675658" y="2093976"/>
            <a:ext cx="3941064" cy="4096512"/>
          </a:xfrm>
          <a:prstGeom prst="rect">
            <a:avLst/>
          </a:prstGeom>
        </p:spPr>
      </p:pic>
    </p:spTree>
    <p:extLst>
      <p:ext uri="{BB962C8B-B14F-4D97-AF65-F5344CB8AC3E}">
        <p14:creationId xmlns:p14="http://schemas.microsoft.com/office/powerpoint/2010/main" val="1035249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569E9E7-0F1E-0B52-5650-E73E1581613E}"/>
              </a:ext>
            </a:extLst>
          </p:cNvPr>
          <p:cNvSpPr>
            <a:spLocks noGrp="1"/>
          </p:cNvSpPr>
          <p:nvPr>
            <p:ph type="title"/>
          </p:nvPr>
        </p:nvSpPr>
        <p:spPr>
          <a:xfrm>
            <a:off x="572493" y="238539"/>
            <a:ext cx="11018520" cy="1434415"/>
          </a:xfrm>
        </p:spPr>
        <p:txBody>
          <a:bodyPr anchor="b">
            <a:normAutofit/>
          </a:bodyPr>
          <a:lstStyle/>
          <a:p>
            <a:pPr>
              <a:spcBef>
                <a:spcPts val="800"/>
              </a:spcBef>
              <a:spcAft>
                <a:spcPts val="400"/>
              </a:spcAft>
            </a:pPr>
            <a:r>
              <a:rPr lang="es-MX" sz="4600" b="1" kern="100">
                <a:effectLst/>
                <a:latin typeface="Aptos" panose="020B0004020202020204" pitchFamily="34" charset="0"/>
                <a:ea typeface="Times New Roman" panose="02020603050405020304" pitchFamily="18" charset="0"/>
                <a:cs typeface="Times New Roman" panose="02020603050405020304" pitchFamily="18" charset="0"/>
              </a:rPr>
              <a:t>Ola 2) La Inteligencia Artificial Analítica</a:t>
            </a:r>
            <a:br>
              <a:rPr lang="es-MX" sz="4600" b="1" kern="100">
                <a:effectLst/>
                <a:latin typeface="Aptos" panose="020B0004020202020204" pitchFamily="34" charset="0"/>
                <a:ea typeface="Times New Roman" panose="02020603050405020304" pitchFamily="18" charset="0"/>
                <a:cs typeface="Times New Roman" panose="02020603050405020304" pitchFamily="18" charset="0"/>
              </a:rPr>
            </a:br>
            <a:endParaRPr lang="es-MX" sz="4600"/>
          </a:p>
        </p:txBody>
      </p:sp>
      <p:sp>
        <p:nvSpPr>
          <p:cNvPr id="2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960F667-1391-41AA-D987-24EDE5EDF879}"/>
              </a:ext>
            </a:extLst>
          </p:cNvPr>
          <p:cNvSpPr>
            <a:spLocks noGrp="1"/>
          </p:cNvSpPr>
          <p:nvPr>
            <p:ph idx="1"/>
          </p:nvPr>
        </p:nvSpPr>
        <p:spPr>
          <a:xfrm>
            <a:off x="572493" y="2071316"/>
            <a:ext cx="6713552" cy="4119172"/>
          </a:xfrm>
        </p:spPr>
        <p:txBody>
          <a:bodyPr anchor="t">
            <a:normAutofit/>
          </a:bodyPr>
          <a:lstStyle/>
          <a:p>
            <a:r>
              <a:rPr lang="es-MX" sz="2200"/>
              <a:t>La evolución de la Inteligencia Artificial llevó a las empresas a implementar sistemas capaces de analizar grandes volúmenes de datos y tomar decisiones basadas en patrones y correlaciones identificadas</a:t>
            </a:r>
          </a:p>
          <a:p>
            <a:endParaRPr lang="es-MX" sz="2200"/>
          </a:p>
          <a:p>
            <a:r>
              <a:rPr lang="es-MX" sz="2200"/>
              <a:t>Un ejemplo sencillo de esta ola es el sistema de recomendaciones en plataformas de streaming. Por ejemplo, cuando ves una película o serie en Netflix, el sistema te sugiere contenido que podría interesarte </a:t>
            </a:r>
          </a:p>
        </p:txBody>
      </p:sp>
      <p:pic>
        <p:nvPicPr>
          <p:cNvPr id="4" name="Imagen 3">
            <a:extLst>
              <a:ext uri="{FF2B5EF4-FFF2-40B4-BE49-F238E27FC236}">
                <a16:creationId xmlns:a16="http://schemas.microsoft.com/office/drawing/2014/main" id="{C9E812BA-C3E1-4FE0-F47F-9669E36AA41B}"/>
              </a:ext>
            </a:extLst>
          </p:cNvPr>
          <p:cNvPicPr>
            <a:picLocks noChangeAspect="1"/>
          </p:cNvPicPr>
          <p:nvPr/>
        </p:nvPicPr>
        <p:blipFill>
          <a:blip r:embed="rId2"/>
          <a:srcRect l="2383" r="7324"/>
          <a:stretch/>
        </p:blipFill>
        <p:spPr>
          <a:xfrm>
            <a:off x="7675658" y="2093976"/>
            <a:ext cx="3941064" cy="4096512"/>
          </a:xfrm>
          <a:prstGeom prst="rect">
            <a:avLst/>
          </a:prstGeom>
        </p:spPr>
      </p:pic>
    </p:spTree>
    <p:extLst>
      <p:ext uri="{BB962C8B-B14F-4D97-AF65-F5344CB8AC3E}">
        <p14:creationId xmlns:p14="http://schemas.microsoft.com/office/powerpoint/2010/main" val="2976760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0A56E0A-D15E-E3C7-A8F0-7A93F2BA882D}"/>
              </a:ext>
            </a:extLst>
          </p:cNvPr>
          <p:cNvSpPr>
            <a:spLocks noGrp="1"/>
          </p:cNvSpPr>
          <p:nvPr>
            <p:ph type="title"/>
          </p:nvPr>
        </p:nvSpPr>
        <p:spPr>
          <a:xfrm>
            <a:off x="572493" y="238539"/>
            <a:ext cx="11018520" cy="1434415"/>
          </a:xfrm>
        </p:spPr>
        <p:txBody>
          <a:bodyPr anchor="b">
            <a:normAutofit/>
          </a:bodyPr>
          <a:lstStyle/>
          <a:p>
            <a:pPr>
              <a:spcBef>
                <a:spcPts val="800"/>
              </a:spcBef>
              <a:spcAft>
                <a:spcPts val="400"/>
              </a:spcAft>
            </a:pPr>
            <a:r>
              <a:rPr lang="es-MX" sz="4600" b="1" kern="100">
                <a:effectLst/>
                <a:latin typeface="Aptos" panose="020B0004020202020204" pitchFamily="34" charset="0"/>
                <a:ea typeface="Times New Roman" panose="02020603050405020304" pitchFamily="18" charset="0"/>
                <a:cs typeface="Times New Roman" panose="02020603050405020304" pitchFamily="18" charset="0"/>
              </a:rPr>
              <a:t>Ola 3) La Inteligencia Artificial Cognitiva</a:t>
            </a:r>
            <a:br>
              <a:rPr lang="es-MX" sz="4600" b="1" kern="100">
                <a:effectLst/>
                <a:latin typeface="Aptos" panose="020B0004020202020204" pitchFamily="34" charset="0"/>
                <a:ea typeface="Times New Roman" panose="02020603050405020304" pitchFamily="18" charset="0"/>
                <a:cs typeface="Times New Roman" panose="02020603050405020304" pitchFamily="18" charset="0"/>
              </a:rPr>
            </a:br>
            <a:endParaRPr lang="es-MX" sz="46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F5CAA51-E335-F0CE-8DAA-D98A16D70F00}"/>
              </a:ext>
            </a:extLst>
          </p:cNvPr>
          <p:cNvSpPr>
            <a:spLocks noGrp="1"/>
          </p:cNvSpPr>
          <p:nvPr>
            <p:ph idx="1"/>
          </p:nvPr>
        </p:nvSpPr>
        <p:spPr>
          <a:xfrm>
            <a:off x="572493" y="2071316"/>
            <a:ext cx="6713552" cy="4119172"/>
          </a:xfrm>
        </p:spPr>
        <p:txBody>
          <a:bodyPr anchor="t">
            <a:normAutofit/>
          </a:bodyPr>
          <a:lstStyle/>
          <a:p>
            <a:r>
              <a:rPr lang="es-MX" sz="2200"/>
              <a:t>La Inteligencia Artificial Cognitiva permite a las máquinas simular procesos de pensamiento humano, como comprender imágenes, interpretar lenguaje natural y tomar decisiones complejas. </a:t>
            </a:r>
          </a:p>
          <a:p>
            <a:r>
              <a:rPr lang="es-MX" sz="2200"/>
              <a:t>Por ejemplo, en una fotografía del centro de la Ciudad de México, una IA cognitiva puede identificar personas, perros, autos, semáforos y otros elementos</a:t>
            </a:r>
          </a:p>
          <a:p>
            <a:r>
              <a:rPr lang="es-MX" sz="2200"/>
              <a:t>Los casos de uso son fascinantes, como la tienda Amazon Go. </a:t>
            </a:r>
          </a:p>
        </p:txBody>
      </p:sp>
      <p:pic>
        <p:nvPicPr>
          <p:cNvPr id="4" name="Imagen 3">
            <a:extLst>
              <a:ext uri="{FF2B5EF4-FFF2-40B4-BE49-F238E27FC236}">
                <a16:creationId xmlns:a16="http://schemas.microsoft.com/office/drawing/2014/main" id="{D8CF3F02-91CE-4417-1500-9EDA655A4EBA}"/>
              </a:ext>
            </a:extLst>
          </p:cNvPr>
          <p:cNvPicPr>
            <a:picLocks noChangeAspect="1"/>
          </p:cNvPicPr>
          <p:nvPr/>
        </p:nvPicPr>
        <p:blipFill>
          <a:blip r:embed="rId2"/>
          <a:srcRect l="2386" r="7068"/>
          <a:stretch/>
        </p:blipFill>
        <p:spPr>
          <a:xfrm>
            <a:off x="7675658" y="2093976"/>
            <a:ext cx="3941064" cy="4096512"/>
          </a:xfrm>
          <a:prstGeom prst="rect">
            <a:avLst/>
          </a:prstGeom>
        </p:spPr>
      </p:pic>
    </p:spTree>
    <p:extLst>
      <p:ext uri="{BB962C8B-B14F-4D97-AF65-F5344CB8AC3E}">
        <p14:creationId xmlns:p14="http://schemas.microsoft.com/office/powerpoint/2010/main" val="1119269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44EF33C-DBFE-7FB3-1C67-D5944E8274AB}"/>
              </a:ext>
            </a:extLst>
          </p:cNvPr>
          <p:cNvSpPr>
            <a:spLocks noGrp="1"/>
          </p:cNvSpPr>
          <p:nvPr>
            <p:ph type="title"/>
          </p:nvPr>
        </p:nvSpPr>
        <p:spPr>
          <a:xfrm>
            <a:off x="572493" y="238539"/>
            <a:ext cx="11047013" cy="1434415"/>
          </a:xfrm>
        </p:spPr>
        <p:txBody>
          <a:bodyPr anchor="b">
            <a:normAutofit/>
          </a:bodyPr>
          <a:lstStyle/>
          <a:p>
            <a:r>
              <a:rPr lang="es-MX" sz="5000"/>
              <a:t>Ola 4) La Inteligencia Artificial Generativa</a:t>
            </a:r>
          </a:p>
        </p:txBody>
      </p:sp>
      <p:sp>
        <p:nvSpPr>
          <p:cNvPr id="11"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4254D087-8E5F-253E-18D4-B3E04D988228}"/>
              </a:ext>
            </a:extLst>
          </p:cNvPr>
          <p:cNvPicPr>
            <a:picLocks noChangeAspect="1"/>
          </p:cNvPicPr>
          <p:nvPr/>
        </p:nvPicPr>
        <p:blipFill>
          <a:blip r:embed="rId2"/>
          <a:srcRect l="8575" r="2614"/>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Marcador de contenido 2">
            <a:extLst>
              <a:ext uri="{FF2B5EF4-FFF2-40B4-BE49-F238E27FC236}">
                <a16:creationId xmlns:a16="http://schemas.microsoft.com/office/drawing/2014/main" id="{17557466-DB62-3EA2-6AEF-A21838E76740}"/>
              </a:ext>
            </a:extLst>
          </p:cNvPr>
          <p:cNvSpPr>
            <a:spLocks noGrp="1"/>
          </p:cNvSpPr>
          <p:nvPr>
            <p:ph idx="1"/>
          </p:nvPr>
        </p:nvSpPr>
        <p:spPr>
          <a:xfrm>
            <a:off x="4905955" y="2071316"/>
            <a:ext cx="6713552" cy="4114800"/>
          </a:xfrm>
        </p:spPr>
        <p:txBody>
          <a:bodyPr anchor="t">
            <a:normAutofit/>
          </a:bodyPr>
          <a:lstStyle/>
          <a:p>
            <a:r>
              <a:rPr lang="es-MX" sz="2200"/>
              <a:t>. La IA Generativa se enfoca en la creación de texto, imágenes, videos y más, mediante el uso del lenguaje natural y modelos avanzados de aprendizaje profundo. El gran cambio en esta ola es que ahora, las computadoras son capaces de adaptarse y entendernos en nuestro lenguaje natural.</a:t>
            </a:r>
          </a:p>
          <a:p>
            <a:endParaRPr lang="es-MX" sz="2200"/>
          </a:p>
          <a:p>
            <a:r>
              <a:rPr lang="es-MX" sz="2200"/>
              <a:t>Existen muchos ejemplos de herramientas de IA Generativa: ChatGPT de OpenAI, Gemini de Google, Claude de Anthropic, Grok de X (antes Twitter), Rufus de Amazon</a:t>
            </a:r>
          </a:p>
          <a:p>
            <a:endParaRPr lang="es-MX" sz="2200"/>
          </a:p>
        </p:txBody>
      </p:sp>
    </p:spTree>
    <p:extLst>
      <p:ext uri="{BB962C8B-B14F-4D97-AF65-F5344CB8AC3E}">
        <p14:creationId xmlns:p14="http://schemas.microsoft.com/office/powerpoint/2010/main" val="3481088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3EA17BC-795D-B205-1BC5-B184E0065E87}"/>
              </a:ext>
            </a:extLst>
          </p:cNvPr>
          <p:cNvSpPr>
            <a:spLocks noGrp="1"/>
          </p:cNvSpPr>
          <p:nvPr>
            <p:ph type="title"/>
          </p:nvPr>
        </p:nvSpPr>
        <p:spPr>
          <a:xfrm>
            <a:off x="630936" y="640080"/>
            <a:ext cx="4818888" cy="1481328"/>
          </a:xfrm>
        </p:spPr>
        <p:txBody>
          <a:bodyPr anchor="b">
            <a:normAutofit/>
          </a:bodyPr>
          <a:lstStyle/>
          <a:p>
            <a:pPr>
              <a:spcBef>
                <a:spcPts val="800"/>
              </a:spcBef>
              <a:spcAft>
                <a:spcPts val="400"/>
              </a:spcAft>
            </a:pPr>
            <a:r>
              <a:rPr lang="es-MX" sz="3000" b="1" kern="100">
                <a:effectLst/>
                <a:latin typeface="Aptos" panose="020B0004020202020204" pitchFamily="34" charset="0"/>
                <a:ea typeface="Times New Roman" panose="02020603050405020304" pitchFamily="18" charset="0"/>
                <a:cs typeface="Times New Roman" panose="02020603050405020304" pitchFamily="18" charset="0"/>
              </a:rPr>
              <a:t>Ola 5) La Inteligencia Artificial Encarnada</a:t>
            </a:r>
            <a:br>
              <a:rPr lang="es-MX" sz="3000" b="1" kern="100">
                <a:effectLst/>
                <a:latin typeface="Aptos" panose="020B0004020202020204" pitchFamily="34" charset="0"/>
                <a:ea typeface="Times New Roman" panose="02020603050405020304" pitchFamily="18" charset="0"/>
                <a:cs typeface="Times New Roman" panose="02020603050405020304" pitchFamily="18" charset="0"/>
              </a:rPr>
            </a:br>
            <a:endParaRPr lang="es-MX" sz="3000"/>
          </a:p>
        </p:txBody>
      </p:sp>
      <p:sp>
        <p:nvSpPr>
          <p:cNvPr id="2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0739922-D0F1-B609-21D7-4631571A150B}"/>
              </a:ext>
            </a:extLst>
          </p:cNvPr>
          <p:cNvSpPr>
            <a:spLocks noGrp="1"/>
          </p:cNvSpPr>
          <p:nvPr>
            <p:ph idx="1"/>
          </p:nvPr>
        </p:nvSpPr>
        <p:spPr>
          <a:xfrm>
            <a:off x="630936" y="2660904"/>
            <a:ext cx="4818888" cy="3547872"/>
          </a:xfrm>
        </p:spPr>
        <p:txBody>
          <a:bodyPr anchor="t">
            <a:normAutofit/>
          </a:bodyPr>
          <a:lstStyle/>
          <a:p>
            <a:r>
              <a:rPr lang="es-MX" sz="2000"/>
              <a:t>la Inteligencia Artificial Encarnada es aquella que se manifiesta en un cuerpo físico. Empresas como Boston Dynamics y Tesla han trabajado durante años para crear estos robots que, equipados con IA, actúan de forma "inteligente". </a:t>
            </a:r>
          </a:p>
          <a:p>
            <a:r>
              <a:rPr lang="es-MX" sz="2000"/>
              <a:t>Un gran ejemplo de IA encarnada son los autos autónomos, que incorporan una gran variedad de tecnologías de IA para percibir el entorno, tomar decisiones y desplazarse sin intervención humana</a:t>
            </a:r>
          </a:p>
        </p:txBody>
      </p:sp>
      <p:pic>
        <p:nvPicPr>
          <p:cNvPr id="6" name="Imagen 5">
            <a:extLst>
              <a:ext uri="{FF2B5EF4-FFF2-40B4-BE49-F238E27FC236}">
                <a16:creationId xmlns:a16="http://schemas.microsoft.com/office/drawing/2014/main" id="{83E2A590-9102-B221-3C5D-64EE1CC9092B}"/>
              </a:ext>
            </a:extLst>
          </p:cNvPr>
          <p:cNvPicPr>
            <a:picLocks noChangeAspect="1"/>
          </p:cNvPicPr>
          <p:nvPr/>
        </p:nvPicPr>
        <p:blipFill>
          <a:blip r:embed="rId2"/>
          <a:stretch>
            <a:fillRect/>
          </a:stretch>
        </p:blipFill>
        <p:spPr>
          <a:xfrm>
            <a:off x="6099048" y="840940"/>
            <a:ext cx="5458968" cy="5176119"/>
          </a:xfrm>
          <a:prstGeom prst="rect">
            <a:avLst/>
          </a:prstGeom>
        </p:spPr>
      </p:pic>
    </p:spTree>
    <p:extLst>
      <p:ext uri="{BB962C8B-B14F-4D97-AF65-F5344CB8AC3E}">
        <p14:creationId xmlns:p14="http://schemas.microsoft.com/office/powerpoint/2010/main" val="33026175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09A5230C-A57B-3F9F-F4A9-9255B3A67AEE}"/>
              </a:ext>
            </a:extLst>
          </p:cNvPr>
          <p:cNvSpPr>
            <a:spLocks noGrp="1"/>
          </p:cNvSpPr>
          <p:nvPr>
            <p:ph type="title"/>
          </p:nvPr>
        </p:nvSpPr>
        <p:spPr>
          <a:xfrm>
            <a:off x="1137034" y="609597"/>
            <a:ext cx="9392421" cy="1330841"/>
          </a:xfrm>
        </p:spPr>
        <p:txBody>
          <a:bodyPr>
            <a:normAutofit/>
          </a:bodyPr>
          <a:lstStyle/>
          <a:p>
            <a:pPr>
              <a:spcBef>
                <a:spcPts val="800"/>
              </a:spcBef>
              <a:spcAft>
                <a:spcPts val="400"/>
              </a:spcAft>
            </a:pPr>
            <a:r>
              <a:rPr lang="es-MX" sz="3700" b="1" kern="100">
                <a:effectLst/>
                <a:latin typeface="Aptos" panose="020B0004020202020204" pitchFamily="34" charset="0"/>
                <a:ea typeface="Times New Roman" panose="02020603050405020304" pitchFamily="18" charset="0"/>
                <a:cs typeface="Times New Roman" panose="02020603050405020304" pitchFamily="18" charset="0"/>
              </a:rPr>
              <a:t>Ola 6) La Inteligencia Artificial Consciente</a:t>
            </a:r>
            <a:br>
              <a:rPr lang="es-MX" sz="3700" b="1" kern="100">
                <a:effectLst/>
                <a:latin typeface="Aptos" panose="020B0004020202020204" pitchFamily="34" charset="0"/>
                <a:ea typeface="Times New Roman" panose="02020603050405020304" pitchFamily="18" charset="0"/>
                <a:cs typeface="Times New Roman" panose="02020603050405020304" pitchFamily="18" charset="0"/>
              </a:rPr>
            </a:br>
            <a:endParaRPr lang="es-MX" sz="3700"/>
          </a:p>
        </p:txBody>
      </p:sp>
      <p:sp>
        <p:nvSpPr>
          <p:cNvPr id="3" name="Marcador de contenido 2">
            <a:extLst>
              <a:ext uri="{FF2B5EF4-FFF2-40B4-BE49-F238E27FC236}">
                <a16:creationId xmlns:a16="http://schemas.microsoft.com/office/drawing/2014/main" id="{0CC7CB49-B104-BF0F-7513-2C7B07E77844}"/>
              </a:ext>
            </a:extLst>
          </p:cNvPr>
          <p:cNvSpPr>
            <a:spLocks noGrp="1"/>
          </p:cNvSpPr>
          <p:nvPr>
            <p:ph idx="1"/>
          </p:nvPr>
        </p:nvSpPr>
        <p:spPr>
          <a:xfrm>
            <a:off x="1137034" y="2198362"/>
            <a:ext cx="4958966" cy="3917773"/>
          </a:xfrm>
        </p:spPr>
        <p:txBody>
          <a:bodyPr>
            <a:normAutofit/>
          </a:bodyPr>
          <a:lstStyle/>
          <a:p>
            <a:r>
              <a:rPr lang="es-MX" sz="2000" dirty="0"/>
              <a:t>La Inteligencia Artificial Consciente es un tema polémico y en gran medida teórico, ya que hasta la fecha no existen ejemplos reales de este tipo de IA. </a:t>
            </a:r>
          </a:p>
          <a:p>
            <a:r>
              <a:rPr lang="es-MX" sz="2000" dirty="0"/>
              <a:t>La posibilidad de crear una IA consciente plantea profundas cuestiones filosóficas, éticas y técnicas</a:t>
            </a:r>
          </a:p>
        </p:txBody>
      </p:sp>
      <p:pic>
        <p:nvPicPr>
          <p:cNvPr id="5" name="Imagen 4">
            <a:extLst>
              <a:ext uri="{FF2B5EF4-FFF2-40B4-BE49-F238E27FC236}">
                <a16:creationId xmlns:a16="http://schemas.microsoft.com/office/drawing/2014/main" id="{11FFC07A-D1DE-79EC-B6FF-C2FEECEE418C}"/>
              </a:ext>
            </a:extLst>
          </p:cNvPr>
          <p:cNvPicPr>
            <a:picLocks noChangeAspect="1"/>
          </p:cNvPicPr>
          <p:nvPr/>
        </p:nvPicPr>
        <p:blipFill>
          <a:blip r:embed="rId2"/>
          <a:srcRect l="22237" r="13066" b="-1"/>
          <a:stretch/>
        </p:blipFill>
        <p:spPr>
          <a:xfrm>
            <a:off x="7229943" y="2184914"/>
            <a:ext cx="3767352" cy="3755915"/>
          </a:xfrm>
          <a:prstGeom prst="rect">
            <a:avLst/>
          </a:prstGeom>
        </p:spPr>
      </p:pic>
      <p:sp>
        <p:nvSpPr>
          <p:cNvPr id="24" name="Freeform: Shape 2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68329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FB3BF8C1-E05F-5944-E7BB-94E733F9E122}"/>
              </a:ext>
            </a:extLst>
          </p:cNvPr>
          <p:cNvSpPr>
            <a:spLocks noGrp="1"/>
          </p:cNvSpPr>
          <p:nvPr>
            <p:ph type="title"/>
          </p:nvPr>
        </p:nvSpPr>
        <p:spPr>
          <a:xfrm>
            <a:off x="1137034" y="609597"/>
            <a:ext cx="9392421" cy="1330841"/>
          </a:xfrm>
        </p:spPr>
        <p:txBody>
          <a:bodyPr>
            <a:normAutofit/>
          </a:bodyPr>
          <a:lstStyle/>
          <a:p>
            <a:pPr>
              <a:spcBef>
                <a:spcPts val="800"/>
              </a:spcBef>
              <a:spcAft>
                <a:spcPts val="400"/>
              </a:spcAft>
            </a:pPr>
            <a:r>
              <a:rPr lang="es-MX" sz="2800" b="1" kern="100">
                <a:effectLst/>
                <a:latin typeface="Aptos" panose="020B0004020202020204" pitchFamily="34" charset="0"/>
                <a:ea typeface="Times New Roman" panose="02020603050405020304" pitchFamily="18" charset="0"/>
                <a:cs typeface="Times New Roman" panose="02020603050405020304" pitchFamily="18" charset="0"/>
              </a:rPr>
              <a:t>Entonces… </a:t>
            </a:r>
            <a:br>
              <a:rPr lang="es-MX" sz="2800" b="1" kern="100">
                <a:effectLst/>
                <a:latin typeface="Aptos" panose="020B0004020202020204" pitchFamily="34" charset="0"/>
                <a:ea typeface="Times New Roman" panose="02020603050405020304" pitchFamily="18" charset="0"/>
                <a:cs typeface="Times New Roman" panose="02020603050405020304" pitchFamily="18" charset="0"/>
              </a:rPr>
            </a:br>
            <a:r>
              <a:rPr lang="es-MX" sz="2800" b="1" kern="100">
                <a:effectLst/>
                <a:latin typeface="Aptos" panose="020B0004020202020204" pitchFamily="34" charset="0"/>
                <a:ea typeface="Times New Roman" panose="02020603050405020304" pitchFamily="18" charset="0"/>
                <a:cs typeface="Times New Roman" panose="02020603050405020304" pitchFamily="18" charset="0"/>
              </a:rPr>
              <a:t>¿cómo inicio la IA en mi empresa?</a:t>
            </a:r>
            <a:br>
              <a:rPr lang="es-MX" sz="2800" b="1" kern="100">
                <a:effectLst/>
                <a:latin typeface="Aptos" panose="020B0004020202020204" pitchFamily="34" charset="0"/>
                <a:ea typeface="Times New Roman" panose="02020603050405020304" pitchFamily="18" charset="0"/>
                <a:cs typeface="Times New Roman" panose="02020603050405020304" pitchFamily="18" charset="0"/>
              </a:rPr>
            </a:br>
            <a:endParaRPr lang="es-MX" sz="2800"/>
          </a:p>
        </p:txBody>
      </p:sp>
      <p:sp>
        <p:nvSpPr>
          <p:cNvPr id="3" name="Marcador de contenido 2">
            <a:extLst>
              <a:ext uri="{FF2B5EF4-FFF2-40B4-BE49-F238E27FC236}">
                <a16:creationId xmlns:a16="http://schemas.microsoft.com/office/drawing/2014/main" id="{469A92B7-CE5F-3DDC-8969-FC9399F098D4}"/>
              </a:ext>
            </a:extLst>
          </p:cNvPr>
          <p:cNvSpPr>
            <a:spLocks noGrp="1"/>
          </p:cNvSpPr>
          <p:nvPr>
            <p:ph idx="1"/>
          </p:nvPr>
        </p:nvSpPr>
        <p:spPr>
          <a:xfrm>
            <a:off x="1137034" y="2198362"/>
            <a:ext cx="4958966" cy="3917773"/>
          </a:xfrm>
        </p:spPr>
        <p:txBody>
          <a:bodyPr>
            <a:normAutofit/>
          </a:bodyPr>
          <a:lstStyle/>
          <a:p>
            <a:r>
              <a:rPr lang="es-MX" sz="2000"/>
              <a:t>Entrar en el mundo de la IA requiere pasión, persistencia y paciencia. Sin embargo, si no comienzas hoy, es posible que mañana sea demasiado tarde y sus olas te revuelquen. </a:t>
            </a:r>
          </a:p>
          <a:p>
            <a:r>
              <a:rPr lang="es-MX" sz="2000"/>
              <a:t>La IA evoluciona a una velocidad inimaginable; nuestras mentes están acostumbradas a cambios lineales, mientras que la IA avanza de forma exponencial</a:t>
            </a:r>
          </a:p>
        </p:txBody>
      </p:sp>
      <p:pic>
        <p:nvPicPr>
          <p:cNvPr id="4" name="Imagen 3">
            <a:extLst>
              <a:ext uri="{FF2B5EF4-FFF2-40B4-BE49-F238E27FC236}">
                <a16:creationId xmlns:a16="http://schemas.microsoft.com/office/drawing/2014/main" id="{382268F2-5653-DB6B-125F-47610C3C2AB5}"/>
              </a:ext>
            </a:extLst>
          </p:cNvPr>
          <p:cNvPicPr>
            <a:picLocks noChangeAspect="1"/>
          </p:cNvPicPr>
          <p:nvPr/>
        </p:nvPicPr>
        <p:blipFill>
          <a:blip r:embed="rId2"/>
          <a:stretch>
            <a:fillRect/>
          </a:stretch>
        </p:blipFill>
        <p:spPr>
          <a:xfrm>
            <a:off x="6719367" y="2567726"/>
            <a:ext cx="4788505" cy="2990290"/>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9233282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EF2C640-6173-AA27-8BCD-54960E163526}"/>
              </a:ext>
            </a:extLst>
          </p:cNvPr>
          <p:cNvSpPr>
            <a:spLocks noGrp="1"/>
          </p:cNvSpPr>
          <p:nvPr>
            <p:ph type="title"/>
          </p:nvPr>
        </p:nvSpPr>
        <p:spPr>
          <a:xfrm>
            <a:off x="572493" y="238539"/>
            <a:ext cx="11018520" cy="1434415"/>
          </a:xfrm>
        </p:spPr>
        <p:txBody>
          <a:bodyPr anchor="b">
            <a:normAutofit/>
          </a:bodyPr>
          <a:lstStyle/>
          <a:p>
            <a:r>
              <a:rPr lang="es-MX" sz="5400"/>
              <a:t>Implementación de la IA</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4743D9A-9FA9-1191-BC7E-B116E56B0927}"/>
              </a:ext>
            </a:extLst>
          </p:cNvPr>
          <p:cNvSpPr>
            <a:spLocks noGrp="1"/>
          </p:cNvSpPr>
          <p:nvPr>
            <p:ph idx="1"/>
          </p:nvPr>
        </p:nvSpPr>
        <p:spPr>
          <a:xfrm>
            <a:off x="572493" y="2071316"/>
            <a:ext cx="6713552" cy="4119172"/>
          </a:xfrm>
        </p:spPr>
        <p:txBody>
          <a:bodyPr anchor="t">
            <a:normAutofit/>
          </a:bodyPr>
          <a:lstStyle/>
          <a:p>
            <a:r>
              <a:rPr lang="es-MX" sz="2200"/>
              <a:t>Las empresas que están implementando la IA buscan retorno sobre el tiempo, no sobre la inversión</a:t>
            </a:r>
          </a:p>
          <a:p>
            <a:endParaRPr lang="es-MX" sz="2200"/>
          </a:p>
          <a:p>
            <a:r>
              <a:rPr lang="es-MX" sz="2200"/>
              <a:t>Lo mas importante es acompañar a los colaboradores en el cambio:</a:t>
            </a:r>
          </a:p>
          <a:p>
            <a:pPr lvl="1"/>
            <a:r>
              <a:rPr lang="es-MX" sz="2200"/>
              <a:t>¿Entiendes de que se trata el cambio? – explicar </a:t>
            </a:r>
          </a:p>
          <a:p>
            <a:pPr lvl="1"/>
            <a:r>
              <a:rPr lang="es-MX" sz="2200"/>
              <a:t>¿Sabes como hacerlo? - capacitación</a:t>
            </a:r>
          </a:p>
          <a:p>
            <a:pPr lvl="1"/>
            <a:r>
              <a:rPr lang="es-MX" sz="2200"/>
              <a:t>¿Quieres hacerlo? - Voluntad</a:t>
            </a:r>
          </a:p>
        </p:txBody>
      </p:sp>
      <p:pic>
        <p:nvPicPr>
          <p:cNvPr id="4" name="Imagen 3">
            <a:extLst>
              <a:ext uri="{FF2B5EF4-FFF2-40B4-BE49-F238E27FC236}">
                <a16:creationId xmlns:a16="http://schemas.microsoft.com/office/drawing/2014/main" id="{E9C715B1-F8BC-2D99-A51B-856B3962EE12}"/>
              </a:ext>
            </a:extLst>
          </p:cNvPr>
          <p:cNvPicPr>
            <a:picLocks noChangeAspect="1"/>
          </p:cNvPicPr>
          <p:nvPr/>
        </p:nvPicPr>
        <p:blipFill>
          <a:blip r:embed="rId2"/>
          <a:srcRect l="15925" r="9136"/>
          <a:stretch/>
        </p:blipFill>
        <p:spPr>
          <a:xfrm>
            <a:off x="7675658" y="2093976"/>
            <a:ext cx="3941064" cy="4096512"/>
          </a:xfrm>
          <a:prstGeom prst="rect">
            <a:avLst/>
          </a:prstGeom>
        </p:spPr>
      </p:pic>
    </p:spTree>
    <p:extLst>
      <p:ext uri="{BB962C8B-B14F-4D97-AF65-F5344CB8AC3E}">
        <p14:creationId xmlns:p14="http://schemas.microsoft.com/office/powerpoint/2010/main" val="2066929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71969-8141-4DBB-BCEC-8986292BEC4A}"/>
              </a:ext>
            </a:extLst>
          </p:cNvPr>
          <p:cNvSpPr>
            <a:spLocks noGrp="1"/>
          </p:cNvSpPr>
          <p:nvPr>
            <p:ph type="title"/>
          </p:nvPr>
        </p:nvSpPr>
        <p:spPr/>
        <p:txBody>
          <a:bodyPr/>
          <a:lstStyle/>
          <a:p>
            <a:r>
              <a:rPr lang="es-MX" dirty="0"/>
              <a:t>Perfil Digital </a:t>
            </a:r>
          </a:p>
        </p:txBody>
      </p:sp>
      <p:sp>
        <p:nvSpPr>
          <p:cNvPr id="6" name="Forma 5">
            <a:extLst>
              <a:ext uri="{FF2B5EF4-FFF2-40B4-BE49-F238E27FC236}">
                <a16:creationId xmlns:a16="http://schemas.microsoft.com/office/drawing/2014/main" id="{C7D22B9B-81E0-4483-A836-1D0AE2000AB5}"/>
              </a:ext>
            </a:extLst>
          </p:cNvPr>
          <p:cNvSpPr/>
          <p:nvPr/>
        </p:nvSpPr>
        <p:spPr>
          <a:xfrm>
            <a:off x="2032000" y="889000"/>
            <a:ext cx="8128000" cy="5079999"/>
          </a:xfrm>
          <a:prstGeom prst="swooshArrow">
            <a:avLst>
              <a:gd name="adj1" fmla="val 25000"/>
              <a:gd name="adj2" fmla="val 2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7" name="Elipse 6">
            <a:extLst>
              <a:ext uri="{FF2B5EF4-FFF2-40B4-BE49-F238E27FC236}">
                <a16:creationId xmlns:a16="http://schemas.microsoft.com/office/drawing/2014/main" id="{32D5E953-E04E-4166-AE29-B12AC00A0F16}"/>
              </a:ext>
            </a:extLst>
          </p:cNvPr>
          <p:cNvSpPr/>
          <p:nvPr/>
        </p:nvSpPr>
        <p:spPr>
          <a:xfrm>
            <a:off x="2832608" y="4639970"/>
            <a:ext cx="186944" cy="1869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MX"/>
          </a:p>
        </p:txBody>
      </p:sp>
      <p:grpSp>
        <p:nvGrpSpPr>
          <p:cNvPr id="8" name="Grupo 7">
            <a:extLst>
              <a:ext uri="{FF2B5EF4-FFF2-40B4-BE49-F238E27FC236}">
                <a16:creationId xmlns:a16="http://schemas.microsoft.com/office/drawing/2014/main" id="{5CF5794C-7205-450D-87E5-6836261E843B}"/>
              </a:ext>
            </a:extLst>
          </p:cNvPr>
          <p:cNvGrpSpPr/>
          <p:nvPr/>
        </p:nvGrpSpPr>
        <p:grpSpPr>
          <a:xfrm>
            <a:off x="2926080" y="4733442"/>
            <a:ext cx="1389888" cy="1209040"/>
            <a:chOff x="894080" y="4040293"/>
            <a:chExt cx="1389888" cy="1209040"/>
          </a:xfrm>
        </p:grpSpPr>
        <p:sp>
          <p:nvSpPr>
            <p:cNvPr id="21" name="Rectángulo 20">
              <a:extLst>
                <a:ext uri="{FF2B5EF4-FFF2-40B4-BE49-F238E27FC236}">
                  <a16:creationId xmlns:a16="http://schemas.microsoft.com/office/drawing/2014/main" id="{7C82DF20-55AF-4235-BB13-38A1C499998A}"/>
                </a:ext>
              </a:extLst>
            </p:cNvPr>
            <p:cNvSpPr/>
            <p:nvPr/>
          </p:nvSpPr>
          <p:spPr>
            <a:xfrm>
              <a:off x="894080" y="4040293"/>
              <a:ext cx="1389888" cy="120904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s-MX"/>
            </a:p>
          </p:txBody>
        </p:sp>
        <p:sp>
          <p:nvSpPr>
            <p:cNvPr id="22" name="CuadroTexto 21">
              <a:extLst>
                <a:ext uri="{FF2B5EF4-FFF2-40B4-BE49-F238E27FC236}">
                  <a16:creationId xmlns:a16="http://schemas.microsoft.com/office/drawing/2014/main" id="{829BA3DF-BCC7-4D88-82A2-769C407E2952}"/>
                </a:ext>
              </a:extLst>
            </p:cNvPr>
            <p:cNvSpPr txBox="1"/>
            <p:nvPr/>
          </p:nvSpPr>
          <p:spPr>
            <a:xfrm>
              <a:off x="894080" y="4040293"/>
              <a:ext cx="1389888" cy="120904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9058" tIns="0" rIns="0" bIns="0" numCol="1" spcCol="1270" anchor="t" anchorCtr="0">
              <a:noAutofit/>
            </a:bodyPr>
            <a:lstStyle/>
            <a:p>
              <a:pPr marL="0" lvl="0" indent="0" algn="l" defTabSz="800100">
                <a:lnSpc>
                  <a:spcPct val="90000"/>
                </a:lnSpc>
                <a:spcBef>
                  <a:spcPct val="0"/>
                </a:spcBef>
                <a:spcAft>
                  <a:spcPct val="35000"/>
                </a:spcAft>
                <a:buNone/>
              </a:pPr>
              <a:r>
                <a:rPr lang="es-ES" sz="1800" kern="1200" dirty="0"/>
                <a:t>Adopción</a:t>
              </a:r>
            </a:p>
          </p:txBody>
        </p:sp>
      </p:grpSp>
      <p:sp>
        <p:nvSpPr>
          <p:cNvPr id="9" name="Elipse 8">
            <a:extLst>
              <a:ext uri="{FF2B5EF4-FFF2-40B4-BE49-F238E27FC236}">
                <a16:creationId xmlns:a16="http://schemas.microsoft.com/office/drawing/2014/main" id="{CD971FF4-EEE0-4FE5-99A8-D317BB1E756D}"/>
              </a:ext>
            </a:extLst>
          </p:cNvPr>
          <p:cNvSpPr/>
          <p:nvPr/>
        </p:nvSpPr>
        <p:spPr>
          <a:xfrm>
            <a:off x="4153408" y="3458362"/>
            <a:ext cx="325120" cy="325120"/>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MX"/>
          </a:p>
        </p:txBody>
      </p:sp>
      <p:grpSp>
        <p:nvGrpSpPr>
          <p:cNvPr id="10" name="Grupo 9">
            <a:extLst>
              <a:ext uri="{FF2B5EF4-FFF2-40B4-BE49-F238E27FC236}">
                <a16:creationId xmlns:a16="http://schemas.microsoft.com/office/drawing/2014/main" id="{B2E69A5B-3B5C-4452-8B91-D2E144232896}"/>
              </a:ext>
            </a:extLst>
          </p:cNvPr>
          <p:cNvGrpSpPr/>
          <p:nvPr/>
        </p:nvGrpSpPr>
        <p:grpSpPr>
          <a:xfrm>
            <a:off x="4315968" y="3620922"/>
            <a:ext cx="1706880" cy="2321559"/>
            <a:chOff x="2283968" y="2927773"/>
            <a:chExt cx="1706880" cy="2321559"/>
          </a:xfrm>
        </p:grpSpPr>
        <p:sp>
          <p:nvSpPr>
            <p:cNvPr id="19" name="Rectángulo 18">
              <a:extLst>
                <a:ext uri="{FF2B5EF4-FFF2-40B4-BE49-F238E27FC236}">
                  <a16:creationId xmlns:a16="http://schemas.microsoft.com/office/drawing/2014/main" id="{6137D051-EDDB-41BB-89FD-D242C5FDA9EF}"/>
                </a:ext>
              </a:extLst>
            </p:cNvPr>
            <p:cNvSpPr/>
            <p:nvPr/>
          </p:nvSpPr>
          <p:spPr>
            <a:xfrm>
              <a:off x="2283968" y="2927773"/>
              <a:ext cx="1706880" cy="232155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s-MX"/>
            </a:p>
          </p:txBody>
        </p:sp>
        <p:sp>
          <p:nvSpPr>
            <p:cNvPr id="20" name="CuadroTexto 19">
              <a:extLst>
                <a:ext uri="{FF2B5EF4-FFF2-40B4-BE49-F238E27FC236}">
                  <a16:creationId xmlns:a16="http://schemas.microsoft.com/office/drawing/2014/main" id="{780D8915-705F-4520-8DB9-8C15435AEB1A}"/>
                </a:ext>
              </a:extLst>
            </p:cNvPr>
            <p:cNvSpPr txBox="1"/>
            <p:nvPr/>
          </p:nvSpPr>
          <p:spPr>
            <a:xfrm>
              <a:off x="2283968" y="2927773"/>
              <a:ext cx="1706880" cy="232155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72274" tIns="0" rIns="0" bIns="0" numCol="1" spcCol="1270" anchor="t" anchorCtr="0">
              <a:noAutofit/>
            </a:bodyPr>
            <a:lstStyle/>
            <a:p>
              <a:pPr marL="0" lvl="0" indent="0" algn="l" defTabSz="800100">
                <a:lnSpc>
                  <a:spcPct val="90000"/>
                </a:lnSpc>
                <a:spcBef>
                  <a:spcPct val="0"/>
                </a:spcBef>
                <a:spcAft>
                  <a:spcPct val="35000"/>
                </a:spcAft>
                <a:buNone/>
              </a:pPr>
              <a:r>
                <a:rPr lang="es-ES" sz="1800" kern="1200" dirty="0"/>
                <a:t>Descubrimiento</a:t>
              </a:r>
            </a:p>
          </p:txBody>
        </p:sp>
      </p:grpSp>
      <p:sp>
        <p:nvSpPr>
          <p:cNvPr id="11" name="Elipse 10">
            <a:extLst>
              <a:ext uri="{FF2B5EF4-FFF2-40B4-BE49-F238E27FC236}">
                <a16:creationId xmlns:a16="http://schemas.microsoft.com/office/drawing/2014/main" id="{0C54FCED-0AC6-4A4B-AD77-B1F8E39F4080}"/>
              </a:ext>
            </a:extLst>
          </p:cNvPr>
          <p:cNvSpPr/>
          <p:nvPr/>
        </p:nvSpPr>
        <p:spPr>
          <a:xfrm>
            <a:off x="5839968" y="2587650"/>
            <a:ext cx="430784" cy="43078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MX"/>
          </a:p>
        </p:txBody>
      </p:sp>
      <p:grpSp>
        <p:nvGrpSpPr>
          <p:cNvPr id="12" name="Grupo 11">
            <a:extLst>
              <a:ext uri="{FF2B5EF4-FFF2-40B4-BE49-F238E27FC236}">
                <a16:creationId xmlns:a16="http://schemas.microsoft.com/office/drawing/2014/main" id="{B2ED0026-8C2E-4F9F-BAE0-C09AC5DB7960}"/>
              </a:ext>
            </a:extLst>
          </p:cNvPr>
          <p:cNvGrpSpPr/>
          <p:nvPr/>
        </p:nvGrpSpPr>
        <p:grpSpPr>
          <a:xfrm>
            <a:off x="6055360" y="2803042"/>
            <a:ext cx="1706880" cy="3139440"/>
            <a:chOff x="4023360" y="2109893"/>
            <a:chExt cx="1706880" cy="3139440"/>
          </a:xfrm>
        </p:grpSpPr>
        <p:sp>
          <p:nvSpPr>
            <p:cNvPr id="17" name="Rectángulo 16">
              <a:extLst>
                <a:ext uri="{FF2B5EF4-FFF2-40B4-BE49-F238E27FC236}">
                  <a16:creationId xmlns:a16="http://schemas.microsoft.com/office/drawing/2014/main" id="{27086964-8038-44B8-B6D8-F80A87754C00}"/>
                </a:ext>
              </a:extLst>
            </p:cNvPr>
            <p:cNvSpPr/>
            <p:nvPr/>
          </p:nvSpPr>
          <p:spPr>
            <a:xfrm>
              <a:off x="4023360" y="2109893"/>
              <a:ext cx="1706880" cy="313944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s-MX"/>
            </a:p>
          </p:txBody>
        </p:sp>
        <p:sp>
          <p:nvSpPr>
            <p:cNvPr id="18" name="CuadroTexto 17">
              <a:extLst>
                <a:ext uri="{FF2B5EF4-FFF2-40B4-BE49-F238E27FC236}">
                  <a16:creationId xmlns:a16="http://schemas.microsoft.com/office/drawing/2014/main" id="{D9B5A2CD-DF7F-4C3A-A5DA-828EFF7F3E42}"/>
                </a:ext>
              </a:extLst>
            </p:cNvPr>
            <p:cNvSpPr txBox="1"/>
            <p:nvPr/>
          </p:nvSpPr>
          <p:spPr>
            <a:xfrm>
              <a:off x="4023360" y="2109893"/>
              <a:ext cx="1706880" cy="313944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264" tIns="0" rIns="0" bIns="0" numCol="1" spcCol="1270" anchor="t" anchorCtr="0">
              <a:noAutofit/>
            </a:bodyPr>
            <a:lstStyle/>
            <a:p>
              <a:pPr marL="0" lvl="0" indent="0" algn="l" defTabSz="800100">
                <a:lnSpc>
                  <a:spcPct val="90000"/>
                </a:lnSpc>
                <a:spcBef>
                  <a:spcPct val="0"/>
                </a:spcBef>
                <a:spcAft>
                  <a:spcPct val="35000"/>
                </a:spcAft>
                <a:buNone/>
              </a:pPr>
              <a:r>
                <a:rPr lang="es-ES" sz="1800" kern="1200" dirty="0"/>
                <a:t>Disrupción</a:t>
              </a:r>
            </a:p>
          </p:txBody>
        </p:sp>
      </p:grpSp>
      <p:sp>
        <p:nvSpPr>
          <p:cNvPr id="13" name="Elipse 12">
            <a:extLst>
              <a:ext uri="{FF2B5EF4-FFF2-40B4-BE49-F238E27FC236}">
                <a16:creationId xmlns:a16="http://schemas.microsoft.com/office/drawing/2014/main" id="{378CDF1D-CA91-4C3D-92A4-29892C3A843D}"/>
              </a:ext>
            </a:extLst>
          </p:cNvPr>
          <p:cNvSpPr/>
          <p:nvPr/>
        </p:nvSpPr>
        <p:spPr>
          <a:xfrm>
            <a:off x="7676896" y="2011578"/>
            <a:ext cx="577088" cy="57708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MX"/>
          </a:p>
        </p:txBody>
      </p:sp>
      <p:grpSp>
        <p:nvGrpSpPr>
          <p:cNvPr id="14" name="Grupo 13">
            <a:extLst>
              <a:ext uri="{FF2B5EF4-FFF2-40B4-BE49-F238E27FC236}">
                <a16:creationId xmlns:a16="http://schemas.microsoft.com/office/drawing/2014/main" id="{B93D74CC-30D5-4B59-B8BA-184CCC9FFDF7}"/>
              </a:ext>
            </a:extLst>
          </p:cNvPr>
          <p:cNvGrpSpPr/>
          <p:nvPr/>
        </p:nvGrpSpPr>
        <p:grpSpPr>
          <a:xfrm>
            <a:off x="7965440" y="2300122"/>
            <a:ext cx="1706880" cy="3642360"/>
            <a:chOff x="5933440" y="1606973"/>
            <a:chExt cx="1706880" cy="3642360"/>
          </a:xfrm>
        </p:grpSpPr>
        <p:sp>
          <p:nvSpPr>
            <p:cNvPr id="15" name="Rectángulo 14">
              <a:extLst>
                <a:ext uri="{FF2B5EF4-FFF2-40B4-BE49-F238E27FC236}">
                  <a16:creationId xmlns:a16="http://schemas.microsoft.com/office/drawing/2014/main" id="{8779058B-85E1-4BF6-B3FA-D1AB8FF89D55}"/>
                </a:ext>
              </a:extLst>
            </p:cNvPr>
            <p:cNvSpPr/>
            <p:nvPr/>
          </p:nvSpPr>
          <p:spPr>
            <a:xfrm>
              <a:off x="5933440" y="1606973"/>
              <a:ext cx="1706880" cy="364236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s-MX"/>
            </a:p>
          </p:txBody>
        </p:sp>
        <p:sp>
          <p:nvSpPr>
            <p:cNvPr id="16" name="CuadroTexto 15">
              <a:extLst>
                <a:ext uri="{FF2B5EF4-FFF2-40B4-BE49-F238E27FC236}">
                  <a16:creationId xmlns:a16="http://schemas.microsoft.com/office/drawing/2014/main" id="{703395BB-5002-4CBB-9165-9FA09E4811EA}"/>
                </a:ext>
              </a:extLst>
            </p:cNvPr>
            <p:cNvSpPr txBox="1"/>
            <p:nvPr/>
          </p:nvSpPr>
          <p:spPr>
            <a:xfrm>
              <a:off x="5933440" y="1606973"/>
              <a:ext cx="1706880" cy="364236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305787" tIns="0" rIns="0" bIns="0" numCol="1" spcCol="1270" anchor="t" anchorCtr="0">
              <a:noAutofit/>
            </a:bodyPr>
            <a:lstStyle/>
            <a:p>
              <a:pPr marL="0" lvl="0" indent="0" algn="l" defTabSz="800100">
                <a:lnSpc>
                  <a:spcPct val="90000"/>
                </a:lnSpc>
                <a:spcBef>
                  <a:spcPct val="0"/>
                </a:spcBef>
                <a:spcAft>
                  <a:spcPct val="35000"/>
                </a:spcAft>
                <a:buNone/>
              </a:pPr>
              <a:r>
                <a:rPr lang="es-ES" sz="1800" kern="1200" dirty="0"/>
                <a:t>Anticipación</a:t>
              </a:r>
            </a:p>
          </p:txBody>
        </p:sp>
      </p:grpSp>
    </p:spTree>
    <p:extLst>
      <p:ext uri="{BB962C8B-B14F-4D97-AF65-F5344CB8AC3E}">
        <p14:creationId xmlns:p14="http://schemas.microsoft.com/office/powerpoint/2010/main" val="637101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Conclusiones</a:t>
            </a:r>
          </a:p>
        </p:txBody>
      </p:sp>
      <p:sp>
        <p:nvSpPr>
          <p:cNvPr id="3" name="Marcador de contenido 2"/>
          <p:cNvSpPr>
            <a:spLocks noGrp="1"/>
          </p:cNvSpPr>
          <p:nvPr>
            <p:ph idx="1"/>
          </p:nvPr>
        </p:nvSpPr>
        <p:spPr>
          <a:xfrm>
            <a:off x="731108" y="1594966"/>
            <a:ext cx="10515600" cy="4351338"/>
          </a:xfrm>
        </p:spPr>
        <p:txBody>
          <a:bodyPr/>
          <a:lstStyle/>
          <a:p>
            <a:r>
              <a:rPr lang="es-MX" dirty="0"/>
              <a:t>La tecnología cambia la forma de relación interacción de las personas</a:t>
            </a:r>
          </a:p>
          <a:p>
            <a:r>
              <a:rPr lang="es-MX" dirty="0"/>
              <a:t>Diversas generaciones interactúan</a:t>
            </a:r>
          </a:p>
          <a:p>
            <a:r>
              <a:rPr lang="es-MX" dirty="0"/>
              <a:t>Transformación de los modelos de negocio</a:t>
            </a:r>
          </a:p>
          <a:p>
            <a:r>
              <a:rPr lang="es-MX" dirty="0"/>
              <a:t>La empresa se inserta en un ecosistema global</a:t>
            </a:r>
          </a:p>
          <a:p>
            <a:r>
              <a:rPr lang="es-MX" dirty="0"/>
              <a:t>La transformación digital de la empresa  y los cambios en el ambiente externo impacta la cultura organizacional</a:t>
            </a:r>
          </a:p>
          <a:p>
            <a:r>
              <a:rPr lang="es-MX" dirty="0"/>
              <a:t>Hacer el diagnostico actual y el mapa de transformación digital</a:t>
            </a:r>
          </a:p>
          <a:p>
            <a:r>
              <a:rPr lang="es-MX" dirty="0"/>
              <a:t>Acercarse a los expertos para enfrentar los dos grandes retos: La transformación digital y su impacto en la cultura organizacional</a:t>
            </a:r>
          </a:p>
          <a:p>
            <a:endParaRPr lang="es-MX" dirty="0"/>
          </a:p>
        </p:txBody>
      </p:sp>
    </p:spTree>
    <p:extLst>
      <p:ext uri="{BB962C8B-B14F-4D97-AF65-F5344CB8AC3E}">
        <p14:creationId xmlns:p14="http://schemas.microsoft.com/office/powerpoint/2010/main" val="17352877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E4EC71-D34F-4D37-B32F-D484C52D1F56}"/>
              </a:ext>
            </a:extLst>
          </p:cNvPr>
          <p:cNvSpPr>
            <a:spLocks noGrp="1"/>
          </p:cNvSpPr>
          <p:nvPr>
            <p:ph type="title"/>
          </p:nvPr>
        </p:nvSpPr>
        <p:spPr/>
        <p:txBody>
          <a:bodyPr/>
          <a:lstStyle/>
          <a:p>
            <a:r>
              <a:rPr lang="es-MX" dirty="0"/>
              <a:t>DIAGNOSTICO DIGITAL</a:t>
            </a:r>
          </a:p>
        </p:txBody>
      </p:sp>
      <p:graphicFrame>
        <p:nvGraphicFramePr>
          <p:cNvPr id="4" name="Tabla 3">
            <a:extLst>
              <a:ext uri="{FF2B5EF4-FFF2-40B4-BE49-F238E27FC236}">
                <a16:creationId xmlns:a16="http://schemas.microsoft.com/office/drawing/2014/main" id="{8301A9DD-8ADE-4024-97D3-5DCF774447D3}"/>
              </a:ext>
            </a:extLst>
          </p:cNvPr>
          <p:cNvGraphicFramePr>
            <a:graphicFrameLocks noGrp="1"/>
          </p:cNvGraphicFramePr>
          <p:nvPr/>
        </p:nvGraphicFramePr>
        <p:xfrm>
          <a:off x="360017" y="1746148"/>
          <a:ext cx="4675809" cy="4323348"/>
        </p:xfrm>
        <a:graphic>
          <a:graphicData uri="http://schemas.openxmlformats.org/drawingml/2006/table">
            <a:tbl>
              <a:tblPr/>
              <a:tblGrid>
                <a:gridCol w="368924">
                  <a:extLst>
                    <a:ext uri="{9D8B030D-6E8A-4147-A177-3AD203B41FA5}">
                      <a16:colId xmlns:a16="http://schemas.microsoft.com/office/drawing/2014/main" val="3975469040"/>
                    </a:ext>
                  </a:extLst>
                </a:gridCol>
                <a:gridCol w="3265220">
                  <a:extLst>
                    <a:ext uri="{9D8B030D-6E8A-4147-A177-3AD203B41FA5}">
                      <a16:colId xmlns:a16="http://schemas.microsoft.com/office/drawing/2014/main" val="1264825368"/>
                    </a:ext>
                  </a:extLst>
                </a:gridCol>
                <a:gridCol w="1041665">
                  <a:extLst>
                    <a:ext uri="{9D8B030D-6E8A-4147-A177-3AD203B41FA5}">
                      <a16:colId xmlns:a16="http://schemas.microsoft.com/office/drawing/2014/main" val="3688420910"/>
                    </a:ext>
                  </a:extLst>
                </a:gridCol>
              </a:tblGrid>
              <a:tr h="467468">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2800" b="1" i="0" u="none" strike="noStrike">
                          <a:solidFill>
                            <a:srgbClr val="000000"/>
                          </a:solidFill>
                          <a:effectLst/>
                          <a:latin typeface="Calibri" panose="020F0502020204030204" pitchFamily="34" charset="0"/>
                        </a:rPr>
                        <a:t>Procesos Internos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Si (1) No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6343690"/>
                  </a:ext>
                </a:extLst>
              </a:tr>
              <a:tr h="467468">
                <a:tc>
                  <a:txBody>
                    <a:bodyPr/>
                    <a:lstStyle/>
                    <a:p>
                      <a:pPr algn="ctr" fontAlgn="b"/>
                      <a:r>
                        <a:rPr lang="es-MX" sz="1600" b="1"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Dispone de indicadores para sus procesos clave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1881916"/>
                  </a:ext>
                </a:extLst>
              </a:tr>
              <a:tr h="467468">
                <a:tc>
                  <a:txBody>
                    <a:bodyPr/>
                    <a:lstStyle/>
                    <a:p>
                      <a:pPr algn="ctr" fontAlgn="b"/>
                      <a:r>
                        <a:rPr lang="es-MX" sz="16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Todos los procesos clave tienen un responsable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5407629"/>
                  </a:ext>
                </a:extLst>
              </a:tr>
              <a:tr h="238211">
                <a:tc>
                  <a:txBody>
                    <a:bodyPr/>
                    <a:lstStyle/>
                    <a:p>
                      <a:pPr algn="ctr" fontAlgn="b"/>
                      <a:r>
                        <a:rPr lang="es-MX" sz="16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Usa aplicaciones en la Nube (Cloud)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1744336"/>
                  </a:ext>
                </a:extLst>
              </a:tr>
              <a:tr h="238211">
                <a:tc>
                  <a:txBody>
                    <a:bodyPr/>
                    <a:lstStyle/>
                    <a:p>
                      <a:pPr algn="ctr" fontAlgn="b"/>
                      <a:r>
                        <a:rPr lang="es-MX" sz="16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dirty="0">
                          <a:solidFill>
                            <a:srgbClr val="000000"/>
                          </a:solidFill>
                          <a:effectLst/>
                          <a:latin typeface="Calibri" panose="020F0502020204030204" pitchFamily="34" charset="0"/>
                        </a:rPr>
                        <a:t>Tiene aplicaciones internas de movilidad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9127607"/>
                  </a:ext>
                </a:extLst>
              </a:tr>
              <a:tr h="238211">
                <a:tc>
                  <a:txBody>
                    <a:bodyPr/>
                    <a:lstStyle/>
                    <a:p>
                      <a:pPr algn="ctr" fontAlgn="b"/>
                      <a:r>
                        <a:rPr lang="es-MX" sz="1600" b="1"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Utiliza Sw para compartir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8171971"/>
                  </a:ext>
                </a:extLst>
              </a:tr>
              <a:tr h="467468">
                <a:tc>
                  <a:txBody>
                    <a:bodyPr/>
                    <a:lstStyle/>
                    <a:p>
                      <a:pPr algn="ctr" fontAlgn="b"/>
                      <a:r>
                        <a:rPr lang="es-MX" sz="1600" b="1"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Cuenta con una metodología de gestión de proyectos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4586259"/>
                  </a:ext>
                </a:extLst>
              </a:tr>
              <a:tr h="467468">
                <a:tc>
                  <a:txBody>
                    <a:bodyPr/>
                    <a:lstStyle/>
                    <a:p>
                      <a:pPr algn="ctr" fontAlgn="b"/>
                      <a:r>
                        <a:rPr lang="es-MX" sz="1600" b="1"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dirty="0">
                          <a:solidFill>
                            <a:srgbClr val="000000"/>
                          </a:solidFill>
                          <a:effectLst/>
                          <a:latin typeface="Calibri" panose="020F0502020204030204" pitchFamily="34" charset="0"/>
                        </a:rPr>
                        <a:t>Cuenta con herramientas de análisis de datos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0844574"/>
                  </a:ext>
                </a:extLst>
              </a:tr>
              <a:tr h="238211">
                <a:tc>
                  <a:txBody>
                    <a:bodyPr/>
                    <a:lstStyle/>
                    <a:p>
                      <a:pPr algn="ctr" fontAlgn="b"/>
                      <a:r>
                        <a:rPr lang="es-MX" sz="1600" b="1"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Pocos Niveles jerarquicos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1727541"/>
                  </a:ext>
                </a:extLst>
              </a:tr>
              <a:tr h="238211">
                <a:tc>
                  <a:txBody>
                    <a:bodyPr/>
                    <a:lstStyle/>
                    <a:p>
                      <a:pPr algn="ctr" fontAlgn="b"/>
                      <a:r>
                        <a:rPr lang="es-MX" sz="1600" b="1"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dirty="0">
                          <a:solidFill>
                            <a:srgbClr val="000000"/>
                          </a:solidFill>
                          <a:effectLst/>
                          <a:latin typeface="Calibri" panose="020F0502020204030204" pitchFamily="34" charset="0"/>
                        </a:rPr>
                        <a:t>Tiene alto nivel de delegación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3518075"/>
                  </a:ext>
                </a:extLst>
              </a:tr>
              <a:tr h="356395">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1373784"/>
                  </a:ext>
                </a:extLst>
              </a:tr>
            </a:tbl>
          </a:graphicData>
        </a:graphic>
      </p:graphicFrame>
      <p:graphicFrame>
        <p:nvGraphicFramePr>
          <p:cNvPr id="5" name="Tabla 4">
            <a:extLst>
              <a:ext uri="{FF2B5EF4-FFF2-40B4-BE49-F238E27FC236}">
                <a16:creationId xmlns:a16="http://schemas.microsoft.com/office/drawing/2014/main" id="{349AFF63-BD45-496C-B762-B9553CE2E3C9}"/>
              </a:ext>
            </a:extLst>
          </p:cNvPr>
          <p:cNvGraphicFramePr>
            <a:graphicFrameLocks noGrp="1"/>
          </p:cNvGraphicFramePr>
          <p:nvPr/>
        </p:nvGraphicFramePr>
        <p:xfrm>
          <a:off x="5244548" y="1746148"/>
          <a:ext cx="6109252" cy="4248394"/>
        </p:xfrm>
        <a:graphic>
          <a:graphicData uri="http://schemas.openxmlformats.org/drawingml/2006/table">
            <a:tbl>
              <a:tblPr/>
              <a:tblGrid>
                <a:gridCol w="618347">
                  <a:extLst>
                    <a:ext uri="{9D8B030D-6E8A-4147-A177-3AD203B41FA5}">
                      <a16:colId xmlns:a16="http://schemas.microsoft.com/office/drawing/2014/main" val="435685588"/>
                    </a:ext>
                  </a:extLst>
                </a:gridCol>
                <a:gridCol w="4839582">
                  <a:extLst>
                    <a:ext uri="{9D8B030D-6E8A-4147-A177-3AD203B41FA5}">
                      <a16:colId xmlns:a16="http://schemas.microsoft.com/office/drawing/2014/main" val="3559377725"/>
                    </a:ext>
                  </a:extLst>
                </a:gridCol>
                <a:gridCol w="651323">
                  <a:extLst>
                    <a:ext uri="{9D8B030D-6E8A-4147-A177-3AD203B41FA5}">
                      <a16:colId xmlns:a16="http://schemas.microsoft.com/office/drawing/2014/main" val="2454423447"/>
                    </a:ext>
                  </a:extLst>
                </a:gridCol>
              </a:tblGrid>
              <a:tr h="599642">
                <a:tc>
                  <a:txBody>
                    <a:bodyPr/>
                    <a:lstStyle/>
                    <a:p>
                      <a:pPr algn="ctr" fontAlgn="b"/>
                      <a:r>
                        <a:rPr lang="es-MX" sz="16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2800" b="1" i="0" u="none" strike="noStrike" dirty="0">
                          <a:solidFill>
                            <a:srgbClr val="000000"/>
                          </a:solidFill>
                          <a:effectLst/>
                          <a:latin typeface="Calibri" panose="020F0502020204030204" pitchFamily="34" charset="0"/>
                        </a:rPr>
                        <a:t>Clientes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s-MX" sz="1600" b="1" i="0" u="none" strike="noStrike" kern="1200" dirty="0">
                          <a:solidFill>
                            <a:srgbClr val="000000"/>
                          </a:solidFill>
                          <a:effectLst/>
                          <a:latin typeface="Calibri" panose="020F0502020204030204" pitchFamily="34" charset="0"/>
                          <a:ea typeface="+mn-ea"/>
                          <a:cs typeface="+mn-cs"/>
                        </a:rPr>
                        <a:t>Si (1) No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3064447"/>
                  </a:ext>
                </a:extLst>
              </a:tr>
              <a:tr h="342450">
                <a:tc>
                  <a:txBody>
                    <a:bodyPr/>
                    <a:lstStyle/>
                    <a:p>
                      <a:pPr algn="ctr" fontAlgn="b"/>
                      <a:r>
                        <a:rPr lang="es-MX" sz="1600" b="1"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dirty="0">
                          <a:solidFill>
                            <a:srgbClr val="000000"/>
                          </a:solidFill>
                          <a:effectLst/>
                          <a:latin typeface="Calibri" panose="020F0502020204030204" pitchFamily="34" charset="0"/>
                        </a:rPr>
                        <a:t>Tiene segmentados sus clientes actuales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3527582"/>
                  </a:ext>
                </a:extLst>
              </a:tr>
              <a:tr h="342450">
                <a:tc>
                  <a:txBody>
                    <a:bodyPr/>
                    <a:lstStyle/>
                    <a:p>
                      <a:pPr algn="ctr" fontAlgn="b"/>
                      <a:r>
                        <a:rPr lang="es-MX" sz="16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Cuenta con un portal para sus clientes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0550740"/>
                  </a:ext>
                </a:extLst>
              </a:tr>
              <a:tr h="342450">
                <a:tc>
                  <a:txBody>
                    <a:bodyPr/>
                    <a:lstStyle/>
                    <a:p>
                      <a:pPr algn="ctr" fontAlgn="b"/>
                      <a:r>
                        <a:rPr lang="es-MX" sz="16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Uiliza procesos de clientes en movilidad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8960545"/>
                  </a:ext>
                </a:extLst>
              </a:tr>
              <a:tr h="497205">
                <a:tc>
                  <a:txBody>
                    <a:bodyPr/>
                    <a:lstStyle/>
                    <a:p>
                      <a:pPr algn="ctr" fontAlgn="b"/>
                      <a:r>
                        <a:rPr lang="es-MX" sz="16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Cuenta con multiples canales para llegar a sus clientes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5249478"/>
                  </a:ext>
                </a:extLst>
              </a:tr>
              <a:tr h="342450">
                <a:tc>
                  <a:txBody>
                    <a:bodyPr/>
                    <a:lstStyle/>
                    <a:p>
                      <a:pPr algn="ctr" fontAlgn="b"/>
                      <a:r>
                        <a:rPr lang="es-MX" sz="1600" b="1"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Tiene metricas de vinculación con clientes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8681550"/>
                  </a:ext>
                </a:extLst>
              </a:tr>
              <a:tr h="599642">
                <a:tc>
                  <a:txBody>
                    <a:bodyPr/>
                    <a:lstStyle/>
                    <a:p>
                      <a:pPr algn="ctr" fontAlgn="b"/>
                      <a:r>
                        <a:rPr lang="es-MX" sz="1600" b="1"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Tiene un sistema formalizado de captación de retroalimentación de clientes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1506808"/>
                  </a:ext>
                </a:extLst>
              </a:tr>
              <a:tr h="342450">
                <a:tc>
                  <a:txBody>
                    <a:bodyPr/>
                    <a:lstStyle/>
                    <a:p>
                      <a:pPr algn="ctr" fontAlgn="b"/>
                      <a:r>
                        <a:rPr lang="es-MX" sz="1600" b="1"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Tiene implementado una aplicación de crm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6395670"/>
                  </a:ext>
                </a:extLst>
              </a:tr>
              <a:tr h="497205">
                <a:tc>
                  <a:txBody>
                    <a:bodyPr/>
                    <a:lstStyle/>
                    <a:p>
                      <a:pPr algn="ctr" fontAlgn="b"/>
                      <a:r>
                        <a:rPr lang="es-MX" sz="1600" b="1"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Tiene un sistema de ffidelización de clientes automatico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32026"/>
                  </a:ext>
                </a:extLst>
              </a:tr>
              <a:tr h="342450">
                <a:tc>
                  <a:txBody>
                    <a:bodyPr/>
                    <a:lstStyle/>
                    <a:p>
                      <a:pPr algn="ctr" fontAlgn="b"/>
                      <a:r>
                        <a:rPr lang="es-MX" sz="1600" b="1"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dirty="0">
                          <a:solidFill>
                            <a:srgbClr val="000000"/>
                          </a:solidFill>
                          <a:effectLst/>
                          <a:latin typeface="Calibri" panose="020F0502020204030204" pitchFamily="34" charset="0"/>
                        </a:rPr>
                        <a:t>Existe un expediente único del cliente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1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9347727"/>
                  </a:ext>
                </a:extLst>
              </a:tr>
            </a:tbl>
          </a:graphicData>
        </a:graphic>
      </p:graphicFrame>
    </p:spTree>
    <p:extLst>
      <p:ext uri="{BB962C8B-B14F-4D97-AF65-F5344CB8AC3E}">
        <p14:creationId xmlns:p14="http://schemas.microsoft.com/office/powerpoint/2010/main" val="1997939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296246-1DC9-4FFD-9099-D3F264B31C95}"/>
              </a:ext>
            </a:extLst>
          </p:cNvPr>
          <p:cNvSpPr>
            <a:spLocks noGrp="1"/>
          </p:cNvSpPr>
          <p:nvPr>
            <p:ph type="title"/>
          </p:nvPr>
        </p:nvSpPr>
        <p:spPr/>
        <p:txBody>
          <a:bodyPr/>
          <a:lstStyle/>
          <a:p>
            <a:r>
              <a:rPr lang="es-MX" dirty="0"/>
              <a:t>Diagnostico Digital</a:t>
            </a:r>
          </a:p>
        </p:txBody>
      </p:sp>
      <p:graphicFrame>
        <p:nvGraphicFramePr>
          <p:cNvPr id="4" name="Tabla 3">
            <a:extLst>
              <a:ext uri="{FF2B5EF4-FFF2-40B4-BE49-F238E27FC236}">
                <a16:creationId xmlns:a16="http://schemas.microsoft.com/office/drawing/2014/main" id="{06235706-39FF-466F-9B72-7BF1774702A0}"/>
              </a:ext>
            </a:extLst>
          </p:cNvPr>
          <p:cNvGraphicFramePr>
            <a:graphicFrameLocks noGrp="1"/>
          </p:cNvGraphicFramePr>
          <p:nvPr/>
        </p:nvGraphicFramePr>
        <p:xfrm>
          <a:off x="378790" y="1859204"/>
          <a:ext cx="5531680" cy="4410547"/>
        </p:xfrm>
        <a:graphic>
          <a:graphicData uri="http://schemas.openxmlformats.org/drawingml/2006/table">
            <a:tbl>
              <a:tblPr/>
              <a:tblGrid>
                <a:gridCol w="805096">
                  <a:extLst>
                    <a:ext uri="{9D8B030D-6E8A-4147-A177-3AD203B41FA5}">
                      <a16:colId xmlns:a16="http://schemas.microsoft.com/office/drawing/2014/main" val="1867440041"/>
                    </a:ext>
                  </a:extLst>
                </a:gridCol>
                <a:gridCol w="3931551">
                  <a:extLst>
                    <a:ext uri="{9D8B030D-6E8A-4147-A177-3AD203B41FA5}">
                      <a16:colId xmlns:a16="http://schemas.microsoft.com/office/drawing/2014/main" val="2681076300"/>
                    </a:ext>
                  </a:extLst>
                </a:gridCol>
                <a:gridCol w="795033">
                  <a:extLst>
                    <a:ext uri="{9D8B030D-6E8A-4147-A177-3AD203B41FA5}">
                      <a16:colId xmlns:a16="http://schemas.microsoft.com/office/drawing/2014/main" val="4289124123"/>
                    </a:ext>
                  </a:extLst>
                </a:gridCol>
              </a:tblGrid>
              <a:tr h="497401">
                <a:tc>
                  <a:txBody>
                    <a:bodyPr/>
                    <a:lstStyle/>
                    <a:p>
                      <a:pPr algn="ctr" fontAlgn="b"/>
                      <a:r>
                        <a:rPr lang="es-MX" sz="14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2400" b="1" i="0" u="none" strike="noStrike">
                          <a:solidFill>
                            <a:srgbClr val="000000"/>
                          </a:solidFill>
                          <a:effectLst/>
                          <a:latin typeface="Calibri" panose="020F0502020204030204" pitchFamily="34" charset="0"/>
                        </a:rPr>
                        <a:t>Productos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400" b="1" i="0" u="none" strike="noStrike">
                          <a:solidFill>
                            <a:srgbClr val="000000"/>
                          </a:solidFill>
                          <a:effectLst/>
                          <a:latin typeface="Calibri" panose="020F0502020204030204" pitchFamily="34" charset="0"/>
                        </a:rPr>
                        <a:t>Si (1) No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2746821"/>
                  </a:ext>
                </a:extLst>
              </a:tr>
              <a:tr h="475707">
                <a:tc>
                  <a:txBody>
                    <a:bodyPr/>
                    <a:lstStyle/>
                    <a:p>
                      <a:pPr algn="ctr" fontAlgn="b"/>
                      <a:r>
                        <a:rPr lang="es-MX" sz="1600" b="1"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Conoce la rentabilidad por producto, clientes, zona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4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7883152"/>
                  </a:ext>
                </a:extLst>
              </a:tr>
              <a:tr h="475707">
                <a:tc>
                  <a:txBody>
                    <a:bodyPr/>
                    <a:lstStyle/>
                    <a:p>
                      <a:pPr algn="ctr" fontAlgn="b"/>
                      <a:r>
                        <a:rPr lang="es-MX" sz="1600" b="1"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Implementa un sistema de precios basado en  costos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4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1445821"/>
                  </a:ext>
                </a:extLst>
              </a:tr>
              <a:tr h="475707">
                <a:tc>
                  <a:txBody>
                    <a:bodyPr/>
                    <a:lstStyle/>
                    <a:p>
                      <a:pPr algn="ctr" fontAlgn="b"/>
                      <a:r>
                        <a:rPr lang="es-MX" sz="1600" b="1"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Utiliza de forma intensiva el marketing digital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4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1407764"/>
                  </a:ext>
                </a:extLst>
              </a:tr>
              <a:tr h="475707">
                <a:tc>
                  <a:txBody>
                    <a:bodyPr/>
                    <a:lstStyle/>
                    <a:p>
                      <a:pPr algn="ctr" fontAlgn="b"/>
                      <a:r>
                        <a:rPr lang="es-MX" sz="1600" b="1"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Monitorea los productos, relocalización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4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7864907"/>
                  </a:ext>
                </a:extLst>
              </a:tr>
              <a:tr h="475707">
                <a:tc>
                  <a:txBody>
                    <a:bodyPr/>
                    <a:lstStyle/>
                    <a:p>
                      <a:pPr algn="ctr" fontAlgn="b"/>
                      <a:r>
                        <a:rPr lang="es-MX" sz="1600" b="1"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Tiene modelos predictivos de demanda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4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138958"/>
                  </a:ext>
                </a:extLst>
              </a:tr>
              <a:tr h="475707">
                <a:tc>
                  <a:txBody>
                    <a:bodyPr/>
                    <a:lstStyle/>
                    <a:p>
                      <a:pPr algn="ctr" fontAlgn="b"/>
                      <a:r>
                        <a:rPr lang="es-MX" sz="1600" b="1"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Tiene implementado modelos de pago por uso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4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3254347"/>
                  </a:ext>
                </a:extLst>
              </a:tr>
              <a:tr h="475707">
                <a:tc>
                  <a:txBody>
                    <a:bodyPr/>
                    <a:lstStyle/>
                    <a:p>
                      <a:pPr algn="ctr" fontAlgn="b"/>
                      <a:r>
                        <a:rPr lang="es-MX" sz="1600" b="1"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a:solidFill>
                            <a:srgbClr val="000000"/>
                          </a:solidFill>
                          <a:effectLst/>
                          <a:latin typeface="Calibri" panose="020F0502020204030204" pitchFamily="34" charset="0"/>
                        </a:rPr>
                        <a:t>Sistema de localización de productos en almacen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4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3631381"/>
                  </a:ext>
                </a:extLst>
              </a:tr>
              <a:tr h="475707">
                <a:tc>
                  <a:txBody>
                    <a:bodyPr/>
                    <a:lstStyle/>
                    <a:p>
                      <a:pPr algn="ctr" fontAlgn="b"/>
                      <a:r>
                        <a:rPr lang="es-MX" sz="1600" b="1"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1" i="0" u="none" strike="noStrike" dirty="0">
                          <a:solidFill>
                            <a:srgbClr val="000000"/>
                          </a:solidFill>
                          <a:effectLst/>
                          <a:latin typeface="Calibri" panose="020F0502020204030204" pitchFamily="34" charset="0"/>
                        </a:rPr>
                        <a:t>Existencias  y disponibilidad de producto en tiempo real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4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6374352"/>
                  </a:ext>
                </a:extLst>
              </a:tr>
            </a:tbl>
          </a:graphicData>
        </a:graphic>
      </p:graphicFrame>
      <p:graphicFrame>
        <p:nvGraphicFramePr>
          <p:cNvPr id="5" name="Tabla 4">
            <a:extLst>
              <a:ext uri="{FF2B5EF4-FFF2-40B4-BE49-F238E27FC236}">
                <a16:creationId xmlns:a16="http://schemas.microsoft.com/office/drawing/2014/main" id="{AF35E306-D794-4A61-A65D-3A02D8FCEDA8}"/>
              </a:ext>
            </a:extLst>
          </p:cNvPr>
          <p:cNvGraphicFramePr>
            <a:graphicFrameLocks noGrp="1"/>
          </p:cNvGraphicFramePr>
          <p:nvPr/>
        </p:nvGraphicFramePr>
        <p:xfrm>
          <a:off x="6215270" y="1993195"/>
          <a:ext cx="5804452" cy="4276556"/>
        </p:xfrm>
        <a:graphic>
          <a:graphicData uri="http://schemas.openxmlformats.org/drawingml/2006/table">
            <a:tbl>
              <a:tblPr/>
              <a:tblGrid>
                <a:gridCol w="587495">
                  <a:extLst>
                    <a:ext uri="{9D8B030D-6E8A-4147-A177-3AD203B41FA5}">
                      <a16:colId xmlns:a16="http://schemas.microsoft.com/office/drawing/2014/main" val="3682819400"/>
                    </a:ext>
                  </a:extLst>
                </a:gridCol>
                <a:gridCol w="4598128">
                  <a:extLst>
                    <a:ext uri="{9D8B030D-6E8A-4147-A177-3AD203B41FA5}">
                      <a16:colId xmlns:a16="http://schemas.microsoft.com/office/drawing/2014/main" val="1393512676"/>
                    </a:ext>
                  </a:extLst>
                </a:gridCol>
                <a:gridCol w="618829">
                  <a:extLst>
                    <a:ext uri="{9D8B030D-6E8A-4147-A177-3AD203B41FA5}">
                      <a16:colId xmlns:a16="http://schemas.microsoft.com/office/drawing/2014/main" val="438082516"/>
                    </a:ext>
                  </a:extLst>
                </a:gridCol>
              </a:tblGrid>
              <a:tr h="775282">
                <a:tc>
                  <a:txBody>
                    <a:bodyPr/>
                    <a:lstStyle/>
                    <a:p>
                      <a:pPr algn="ctr" fontAlgn="b"/>
                      <a:r>
                        <a:rPr lang="es-MX" sz="16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2800" b="1" i="0" u="none" strike="noStrike">
                          <a:solidFill>
                            <a:srgbClr val="000000"/>
                          </a:solidFill>
                          <a:effectLst/>
                          <a:latin typeface="Calibri" panose="020F0502020204030204" pitchFamily="34" charset="0"/>
                        </a:rPr>
                        <a:t>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Si (1) No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6949075"/>
                  </a:ext>
                </a:extLst>
              </a:tr>
              <a:tr h="500182">
                <a:tc>
                  <a:txBody>
                    <a:bodyPr/>
                    <a:lstStyle/>
                    <a:p>
                      <a:pPr algn="ctr" fontAlgn="b"/>
                      <a:r>
                        <a:rPr lang="es-MX" sz="16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Calibri" panose="020F0502020204030204" pitchFamily="34" charset="0"/>
                        </a:rPr>
                        <a:t>La empresa realiza una planeación estratégica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4628043"/>
                  </a:ext>
                </a:extLst>
              </a:tr>
              <a:tr h="500182">
                <a:tc>
                  <a:txBody>
                    <a:bodyPr/>
                    <a:lstStyle/>
                    <a:p>
                      <a:pPr algn="ctr" fontAlgn="b"/>
                      <a:r>
                        <a:rPr lang="es-MX" sz="16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a:solidFill>
                            <a:srgbClr val="000000"/>
                          </a:solidFill>
                          <a:effectLst/>
                          <a:latin typeface="Calibri" panose="020F0502020204030204" pitchFamily="34" charset="0"/>
                        </a:rPr>
                        <a:t>Existe un cuadro de mandos de Balance Score Card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3094579"/>
                  </a:ext>
                </a:extLst>
              </a:tr>
              <a:tr h="500182">
                <a:tc>
                  <a:txBody>
                    <a:bodyPr/>
                    <a:lstStyle/>
                    <a:p>
                      <a:pPr algn="ctr" fontAlgn="b"/>
                      <a:r>
                        <a:rPr lang="es-MX" sz="16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a:solidFill>
                            <a:srgbClr val="000000"/>
                          </a:solidFill>
                          <a:effectLst/>
                          <a:latin typeface="Calibri" panose="020F0502020204030204" pitchFamily="34" charset="0"/>
                        </a:rPr>
                        <a:t>Seguimiento de nuevas tecnologías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8705905"/>
                  </a:ext>
                </a:extLst>
              </a:tr>
              <a:tr h="500182">
                <a:tc>
                  <a:txBody>
                    <a:bodyPr/>
                    <a:lstStyle/>
                    <a:p>
                      <a:pPr algn="ctr" fontAlgn="b"/>
                      <a:r>
                        <a:rPr lang="es-MX" sz="16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a:solidFill>
                            <a:srgbClr val="000000"/>
                          </a:solidFill>
                          <a:effectLst/>
                          <a:latin typeface="Calibri" panose="020F0502020204030204" pitchFamily="34" charset="0"/>
                        </a:rPr>
                        <a:t>Implementación de análisis de datos Business Inteligent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183646"/>
                  </a:ext>
                </a:extLst>
              </a:tr>
              <a:tr h="500182">
                <a:tc>
                  <a:txBody>
                    <a:bodyPr/>
                    <a:lstStyle/>
                    <a:p>
                      <a:pPr algn="ctr" fontAlgn="b"/>
                      <a:r>
                        <a:rPr lang="es-MX" sz="16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Calibri" panose="020F0502020204030204" pitchFamily="34" charset="0"/>
                        </a:rPr>
                        <a:t>La información es oportuna y en tiempo real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4758389"/>
                  </a:ext>
                </a:extLst>
              </a:tr>
              <a:tr h="500182">
                <a:tc>
                  <a:txBody>
                    <a:bodyPr/>
                    <a:lstStyle/>
                    <a:p>
                      <a:pPr algn="ctr" fontAlgn="b"/>
                      <a:r>
                        <a:rPr lang="es-MX" sz="16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a:solidFill>
                            <a:srgbClr val="000000"/>
                          </a:solidFill>
                          <a:effectLst/>
                          <a:latin typeface="Calibri" panose="020F0502020204030204" pitchFamily="34" charset="0"/>
                        </a:rPr>
                        <a:t>Todas las funciones de la organizacióne stan integradas en el mismo sistema de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4894289"/>
                  </a:ext>
                </a:extLst>
              </a:tr>
              <a:tr h="500182">
                <a:tc>
                  <a:txBody>
                    <a:bodyPr/>
                    <a:lstStyle/>
                    <a:p>
                      <a:pPr algn="ctr" fontAlgn="b"/>
                      <a:r>
                        <a:rPr lang="es-MX" sz="1600" b="0"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Calibri" panose="020F0502020204030204" pitchFamily="34" charset="0"/>
                        </a:rPr>
                        <a:t>Sistema integrado de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6030251"/>
                  </a:ext>
                </a:extLst>
              </a:tr>
            </a:tbl>
          </a:graphicData>
        </a:graphic>
      </p:graphicFrame>
    </p:spTree>
    <p:extLst>
      <p:ext uri="{BB962C8B-B14F-4D97-AF65-F5344CB8AC3E}">
        <p14:creationId xmlns:p14="http://schemas.microsoft.com/office/powerpoint/2010/main" val="24670257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3D93D5-35D9-4BD6-8DC8-B4D70B563DFB}"/>
              </a:ext>
            </a:extLst>
          </p:cNvPr>
          <p:cNvSpPr>
            <a:spLocks noGrp="1"/>
          </p:cNvSpPr>
          <p:nvPr>
            <p:ph type="title"/>
          </p:nvPr>
        </p:nvSpPr>
        <p:spPr/>
        <p:txBody>
          <a:bodyPr/>
          <a:lstStyle/>
          <a:p>
            <a:r>
              <a:rPr lang="es-MX" dirty="0"/>
              <a:t>Diagnostico </a:t>
            </a:r>
            <a:r>
              <a:rPr lang="es-MX" dirty="0" err="1"/>
              <a:t>DIgital</a:t>
            </a:r>
            <a:endParaRPr lang="es-MX" dirty="0"/>
          </a:p>
        </p:txBody>
      </p:sp>
      <p:graphicFrame>
        <p:nvGraphicFramePr>
          <p:cNvPr id="4" name="Tabla 3">
            <a:extLst>
              <a:ext uri="{FF2B5EF4-FFF2-40B4-BE49-F238E27FC236}">
                <a16:creationId xmlns:a16="http://schemas.microsoft.com/office/drawing/2014/main" id="{CBBA21BA-121B-4B17-BC39-DADFEA8F8230}"/>
              </a:ext>
            </a:extLst>
          </p:cNvPr>
          <p:cNvGraphicFramePr>
            <a:graphicFrameLocks noGrp="1"/>
          </p:cNvGraphicFramePr>
          <p:nvPr/>
        </p:nvGraphicFramePr>
        <p:xfrm>
          <a:off x="484808" y="2314748"/>
          <a:ext cx="5478670" cy="3489704"/>
        </p:xfrm>
        <a:graphic>
          <a:graphicData uri="http://schemas.openxmlformats.org/drawingml/2006/table">
            <a:tbl>
              <a:tblPr/>
              <a:tblGrid>
                <a:gridCol w="797381">
                  <a:extLst>
                    <a:ext uri="{9D8B030D-6E8A-4147-A177-3AD203B41FA5}">
                      <a16:colId xmlns:a16="http://schemas.microsoft.com/office/drawing/2014/main" val="3441080697"/>
                    </a:ext>
                  </a:extLst>
                </a:gridCol>
                <a:gridCol w="3893875">
                  <a:extLst>
                    <a:ext uri="{9D8B030D-6E8A-4147-A177-3AD203B41FA5}">
                      <a16:colId xmlns:a16="http://schemas.microsoft.com/office/drawing/2014/main" val="3215913613"/>
                    </a:ext>
                  </a:extLst>
                </a:gridCol>
                <a:gridCol w="787414">
                  <a:extLst>
                    <a:ext uri="{9D8B030D-6E8A-4147-A177-3AD203B41FA5}">
                      <a16:colId xmlns:a16="http://schemas.microsoft.com/office/drawing/2014/main" val="2549833279"/>
                    </a:ext>
                  </a:extLst>
                </a:gridCol>
              </a:tblGrid>
              <a:tr h="579968">
                <a:tc>
                  <a:txBody>
                    <a:bodyPr/>
                    <a:lstStyle/>
                    <a:p>
                      <a:pPr algn="ctr" fontAlgn="b"/>
                      <a:r>
                        <a:rPr lang="es-MX" sz="1800" b="0"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3200" b="1" i="0" u="none" strike="noStrike">
                          <a:solidFill>
                            <a:srgbClr val="000000"/>
                          </a:solidFill>
                          <a:effectLst/>
                          <a:latin typeface="Calibri" panose="020F0502020204030204" pitchFamily="34" charset="0"/>
                        </a:rPr>
                        <a:t>Gestión de Talento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800" b="1" i="0" u="none" strike="noStrike">
                          <a:solidFill>
                            <a:srgbClr val="000000"/>
                          </a:solidFill>
                          <a:effectLst/>
                          <a:latin typeface="Calibri" panose="020F0502020204030204" pitchFamily="34" charset="0"/>
                        </a:rPr>
                        <a:t>Si (1) No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1090155"/>
                  </a:ext>
                </a:extLst>
              </a:tr>
              <a:tr h="579968">
                <a:tc>
                  <a:txBody>
                    <a:bodyPr/>
                    <a:lstStyle/>
                    <a:p>
                      <a:pPr algn="ctr" fontAlgn="b"/>
                      <a:r>
                        <a:rPr lang="es-MX" sz="18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800" b="0" i="0" u="none" strike="noStrike">
                          <a:solidFill>
                            <a:srgbClr val="000000"/>
                          </a:solidFill>
                          <a:effectLst/>
                          <a:latin typeface="Calibri" panose="020F0502020204030204" pitchFamily="34" charset="0"/>
                        </a:rPr>
                        <a:t>Nómina integrada al sistema de información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4226711"/>
                  </a:ext>
                </a:extLst>
              </a:tr>
              <a:tr h="579968">
                <a:tc>
                  <a:txBody>
                    <a:bodyPr/>
                    <a:lstStyle/>
                    <a:p>
                      <a:pPr algn="ctr" fontAlgn="b"/>
                      <a:r>
                        <a:rPr lang="es-MX" sz="18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800" b="0" i="0" u="none" strike="noStrike">
                          <a:solidFill>
                            <a:srgbClr val="000000"/>
                          </a:solidFill>
                          <a:effectLst/>
                          <a:latin typeface="Calibri" panose="020F0502020204030204" pitchFamily="34" charset="0"/>
                        </a:rPr>
                        <a:t>Registro de incidencia de nómina en tiempo real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6792665"/>
                  </a:ext>
                </a:extLst>
              </a:tr>
              <a:tr h="294932">
                <a:tc>
                  <a:txBody>
                    <a:bodyPr/>
                    <a:lstStyle/>
                    <a:p>
                      <a:pPr algn="ctr" fontAlgn="b"/>
                      <a:r>
                        <a:rPr lang="es-MX" sz="18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800" b="0" i="0" u="none" strike="noStrike">
                          <a:solidFill>
                            <a:srgbClr val="000000"/>
                          </a:solidFill>
                          <a:effectLst/>
                          <a:latin typeface="Calibri" panose="020F0502020204030204" pitchFamily="34" charset="0"/>
                        </a:rPr>
                        <a:t>Expediente único de colaborador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6983103"/>
                  </a:ext>
                </a:extLst>
              </a:tr>
              <a:tr h="579968">
                <a:tc>
                  <a:txBody>
                    <a:bodyPr/>
                    <a:lstStyle/>
                    <a:p>
                      <a:pPr algn="ctr" fontAlgn="b"/>
                      <a:r>
                        <a:rPr lang="es-MX" sz="18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800" b="0" i="0" u="none" strike="noStrike">
                          <a:solidFill>
                            <a:srgbClr val="000000"/>
                          </a:solidFill>
                          <a:effectLst/>
                          <a:latin typeface="Calibri" panose="020F0502020204030204" pitchFamily="34" charset="0"/>
                        </a:rPr>
                        <a:t>Indicadores de productividad por colaborador automatizados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8342323"/>
                  </a:ext>
                </a:extLst>
              </a:tr>
              <a:tr h="579968">
                <a:tc>
                  <a:txBody>
                    <a:bodyPr/>
                    <a:lstStyle/>
                    <a:p>
                      <a:pPr algn="ctr" fontAlgn="b"/>
                      <a:r>
                        <a:rPr lang="es-MX" sz="18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800" b="0" i="0" u="none" strike="noStrike">
                          <a:solidFill>
                            <a:srgbClr val="000000"/>
                          </a:solidFill>
                          <a:effectLst/>
                          <a:latin typeface="Calibri" panose="020F0502020204030204" pitchFamily="34" charset="0"/>
                        </a:rPr>
                        <a:t>Evaluación de desempeño automatizadas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2745005"/>
                  </a:ext>
                </a:extLst>
              </a:tr>
              <a:tr h="294932">
                <a:tc>
                  <a:txBody>
                    <a:bodyPr/>
                    <a:lstStyle/>
                    <a:p>
                      <a:pPr algn="ctr" fontAlgn="b"/>
                      <a:r>
                        <a:rPr lang="es-MX" sz="18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800" b="0" i="0" u="none" strike="noStrike" dirty="0">
                          <a:solidFill>
                            <a:srgbClr val="000000"/>
                          </a:solidFill>
                          <a:effectLst/>
                          <a:latin typeface="Calibri" panose="020F0502020204030204" pitchFamily="34" charset="0"/>
                        </a:rPr>
                        <a:t>Procesos de capacitación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8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8127564"/>
                  </a:ext>
                </a:extLst>
              </a:tr>
            </a:tbl>
          </a:graphicData>
        </a:graphic>
      </p:graphicFrame>
      <p:graphicFrame>
        <p:nvGraphicFramePr>
          <p:cNvPr id="5" name="Tabla 4">
            <a:extLst>
              <a:ext uri="{FF2B5EF4-FFF2-40B4-BE49-F238E27FC236}">
                <a16:creationId xmlns:a16="http://schemas.microsoft.com/office/drawing/2014/main" id="{22E580A2-A757-477D-9BB8-533697CF2E76}"/>
              </a:ext>
            </a:extLst>
          </p:cNvPr>
          <p:cNvGraphicFramePr>
            <a:graphicFrameLocks noGrp="1"/>
          </p:cNvGraphicFramePr>
          <p:nvPr/>
        </p:nvGraphicFramePr>
        <p:xfrm>
          <a:off x="6361872" y="2314748"/>
          <a:ext cx="4991928" cy="3264418"/>
        </p:xfrm>
        <a:graphic>
          <a:graphicData uri="http://schemas.openxmlformats.org/drawingml/2006/table">
            <a:tbl>
              <a:tblPr/>
              <a:tblGrid>
                <a:gridCol w="577230">
                  <a:extLst>
                    <a:ext uri="{9D8B030D-6E8A-4147-A177-3AD203B41FA5}">
                      <a16:colId xmlns:a16="http://schemas.microsoft.com/office/drawing/2014/main" val="105846063"/>
                    </a:ext>
                  </a:extLst>
                </a:gridCol>
                <a:gridCol w="3442915">
                  <a:extLst>
                    <a:ext uri="{9D8B030D-6E8A-4147-A177-3AD203B41FA5}">
                      <a16:colId xmlns:a16="http://schemas.microsoft.com/office/drawing/2014/main" val="2854562727"/>
                    </a:ext>
                  </a:extLst>
                </a:gridCol>
                <a:gridCol w="971783">
                  <a:extLst>
                    <a:ext uri="{9D8B030D-6E8A-4147-A177-3AD203B41FA5}">
                      <a16:colId xmlns:a16="http://schemas.microsoft.com/office/drawing/2014/main" val="1280033617"/>
                    </a:ext>
                  </a:extLst>
                </a:gridCol>
              </a:tblGrid>
              <a:tr h="904453">
                <a:tc>
                  <a:txBody>
                    <a:bodyPr/>
                    <a:lstStyle/>
                    <a:p>
                      <a:pPr algn="ctr" fontAlgn="b"/>
                      <a:r>
                        <a:rPr lang="es-MX" sz="16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2800" b="1" i="0" u="none" strike="noStrike">
                          <a:solidFill>
                            <a:srgbClr val="000000"/>
                          </a:solidFill>
                          <a:effectLst/>
                          <a:latin typeface="Calibri" panose="020F0502020204030204" pitchFamily="34" charset="0"/>
                        </a:rPr>
                        <a:t>Cadena de Suministro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Si (1) No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0395530"/>
                  </a:ext>
                </a:extLst>
              </a:tr>
              <a:tr h="521109">
                <a:tc>
                  <a:txBody>
                    <a:bodyPr/>
                    <a:lstStyle/>
                    <a:p>
                      <a:pPr algn="ctr" fontAlgn="b"/>
                      <a:r>
                        <a:rPr lang="es-MX" sz="16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a:solidFill>
                            <a:srgbClr val="000000"/>
                          </a:solidFill>
                          <a:effectLst/>
                          <a:latin typeface="Calibri" panose="020F0502020204030204" pitchFamily="34" charset="0"/>
                        </a:rPr>
                        <a:t>Tiene identificados y automatizados su control de activos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7671937"/>
                  </a:ext>
                </a:extLst>
              </a:tr>
              <a:tr h="521109">
                <a:tc>
                  <a:txBody>
                    <a:bodyPr/>
                    <a:lstStyle/>
                    <a:p>
                      <a:pPr algn="ctr" fontAlgn="b"/>
                      <a:r>
                        <a:rPr lang="es-MX" sz="16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a:solidFill>
                            <a:srgbClr val="000000"/>
                          </a:solidFill>
                          <a:effectLst/>
                          <a:latin typeface="Calibri" panose="020F0502020204030204" pitchFamily="34" charset="0"/>
                        </a:rPr>
                        <a:t>Coloca pedidos a sus proveedor de forma automatizada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9576073"/>
                  </a:ext>
                </a:extLst>
              </a:tr>
              <a:tr h="521109">
                <a:tc>
                  <a:txBody>
                    <a:bodyPr/>
                    <a:lstStyle/>
                    <a:p>
                      <a:pPr algn="ctr" fontAlgn="b"/>
                      <a:r>
                        <a:rPr lang="es-MX" sz="16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a:solidFill>
                            <a:srgbClr val="000000"/>
                          </a:solidFill>
                          <a:effectLst/>
                          <a:latin typeface="Calibri" panose="020F0502020204030204" pitchFamily="34" charset="0"/>
                        </a:rPr>
                        <a:t>Almacen y logistica esta automatizada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6601773"/>
                  </a:ext>
                </a:extLst>
              </a:tr>
              <a:tr h="265546">
                <a:tc>
                  <a:txBody>
                    <a:bodyPr/>
                    <a:lstStyle/>
                    <a:p>
                      <a:pPr algn="ctr" fontAlgn="b"/>
                      <a:r>
                        <a:rPr lang="es-MX" sz="16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a:solidFill>
                            <a:srgbClr val="000000"/>
                          </a:solidFill>
                          <a:effectLst/>
                          <a:latin typeface="Calibri" panose="020F0502020204030204" pitchFamily="34" charset="0"/>
                        </a:rPr>
                        <a:t>Monitoreo de pedidos en línea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7368546"/>
                  </a:ext>
                </a:extLst>
              </a:tr>
              <a:tr h="265546">
                <a:tc>
                  <a:txBody>
                    <a:bodyPr/>
                    <a:lstStyle/>
                    <a:p>
                      <a:pPr algn="ctr" fontAlgn="b"/>
                      <a:r>
                        <a:rPr lang="es-MX" sz="16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a:solidFill>
                            <a:srgbClr val="000000"/>
                          </a:solidFill>
                          <a:effectLst/>
                          <a:latin typeface="Calibri" panose="020F0502020204030204" pitchFamily="34" charset="0"/>
                        </a:rPr>
                        <a:t>IOT en máquinas y activos fijos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516045"/>
                  </a:ext>
                </a:extLst>
              </a:tr>
              <a:tr h="265546">
                <a:tc>
                  <a:txBody>
                    <a:bodyPr/>
                    <a:lstStyle/>
                    <a:p>
                      <a:pPr algn="ctr" fontAlgn="b"/>
                      <a:r>
                        <a:rPr lang="es-MX" sz="16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600" b="0" i="0" u="none" strike="noStrike" dirty="0">
                          <a:solidFill>
                            <a:srgbClr val="000000"/>
                          </a:solidFill>
                          <a:effectLst/>
                          <a:latin typeface="Calibri" panose="020F0502020204030204" pitchFamily="34" charset="0"/>
                        </a:rPr>
                        <a:t>Procesos móviles de compras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6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4343199"/>
                  </a:ext>
                </a:extLst>
              </a:tr>
            </a:tbl>
          </a:graphicData>
        </a:graphic>
      </p:graphicFrame>
    </p:spTree>
    <p:extLst>
      <p:ext uri="{BB962C8B-B14F-4D97-AF65-F5344CB8AC3E}">
        <p14:creationId xmlns:p14="http://schemas.microsoft.com/office/powerpoint/2010/main" val="200315983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2651</TotalTime>
  <Words>3421</Words>
  <Application>Microsoft Office PowerPoint</Application>
  <PresentationFormat>Panorámica</PresentationFormat>
  <Paragraphs>460</Paragraphs>
  <Slides>44</Slides>
  <Notes>7</Notes>
  <HiddenSlides>0</HiddenSlides>
  <MMClips>0</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44</vt:i4>
      </vt:variant>
    </vt:vector>
  </HeadingPairs>
  <TitlesOfParts>
    <vt:vector size="59" baseType="lpstr">
      <vt:lpstr>Aptos</vt:lpstr>
      <vt:lpstr>Arial</vt:lpstr>
      <vt:lpstr>Arial Narrow</vt:lpstr>
      <vt:lpstr>Calibri</vt:lpstr>
      <vt:lpstr>Calibri Light</vt:lpstr>
      <vt:lpstr>Eras Medium ITC</vt:lpstr>
      <vt:lpstr>Exo</vt:lpstr>
      <vt:lpstr>Futura Bk</vt:lpstr>
      <vt:lpstr>Futura Hv</vt:lpstr>
      <vt:lpstr>News Gothic MT</vt:lpstr>
      <vt:lpstr>NewsGoth BT</vt:lpstr>
      <vt:lpstr>Segoe UI</vt:lpstr>
      <vt:lpstr>Segoe UI Semilight</vt:lpstr>
      <vt:lpstr>Wingdings</vt:lpstr>
      <vt:lpstr>Tema de Office</vt:lpstr>
      <vt:lpstr>Innovación para las Empresas del Futuro</vt:lpstr>
      <vt:lpstr>Presentación de PowerPoint</vt:lpstr>
      <vt:lpstr>Pregunta 1</vt:lpstr>
      <vt:lpstr>El Problema Empresarial</vt:lpstr>
      <vt:lpstr>“Las estrategias ganadoras no son aquellas que tratan de hacer mejor a una empresa, sino diferente.  </vt:lpstr>
      <vt:lpstr>¿Qué es innovar en el Sector?</vt:lpstr>
      <vt:lpstr>Para perdurar como Empresa</vt:lpstr>
      <vt:lpstr>Presentación de PowerPoint</vt:lpstr>
      <vt:lpstr>Innovación en la Empresa</vt:lpstr>
      <vt:lpstr>Características de Empresas Innovadoras</vt:lpstr>
      <vt:lpstr>Pregunta 2</vt:lpstr>
      <vt:lpstr>Presentación de PowerPoint</vt:lpstr>
      <vt:lpstr>Presentación de PowerPoint</vt:lpstr>
      <vt:lpstr>Presentación de PowerPoint</vt:lpstr>
      <vt:lpstr>Presentación de PowerPoint</vt:lpstr>
      <vt:lpstr>INNOVACIÓN DISRUPTIVA</vt:lpstr>
      <vt:lpstr>Presentación de PowerPoint</vt:lpstr>
      <vt:lpstr>Fondo de Inversión </vt:lpstr>
      <vt:lpstr>Presentación de PowerPoint</vt:lpstr>
      <vt:lpstr>Construyendo un lugar de trabajo moderno</vt:lpstr>
      <vt:lpstr>Presentación de PowerPoint</vt:lpstr>
      <vt:lpstr>Presentación de PowerPoint</vt:lpstr>
      <vt:lpstr>Presentación de PowerPoint</vt:lpstr>
      <vt:lpstr>Presentación de PowerPoint</vt:lpstr>
      <vt:lpstr>Wikinomics</vt:lpstr>
      <vt:lpstr>Modelos de negocio</vt:lpstr>
      <vt:lpstr>Presentación de PowerPoint</vt:lpstr>
      <vt:lpstr>Perfil Millenials </vt:lpstr>
      <vt:lpstr>Presentación de PowerPoint</vt:lpstr>
      <vt:lpstr>La Tormenta Perfecta</vt:lpstr>
      <vt:lpstr>Surfea las olas de la Inteligencia Artificial</vt:lpstr>
      <vt:lpstr>Ola 1)  La Inteligencia Artificial basada en reglas </vt:lpstr>
      <vt:lpstr>Ola 2) La Inteligencia Artificial Analítica </vt:lpstr>
      <vt:lpstr>Ola 3) La Inteligencia Artificial Cognitiva </vt:lpstr>
      <vt:lpstr>Ola 4) La Inteligencia Artificial Generativa</vt:lpstr>
      <vt:lpstr>Ola 5) La Inteligencia Artificial Encarnada </vt:lpstr>
      <vt:lpstr>Ola 6) La Inteligencia Artificial Consciente </vt:lpstr>
      <vt:lpstr>Entonces…  ¿cómo inicio la IA en mi empresa? </vt:lpstr>
      <vt:lpstr>Implementación de la IA</vt:lpstr>
      <vt:lpstr>Perfil Digital </vt:lpstr>
      <vt:lpstr>Conclusiones</vt:lpstr>
      <vt:lpstr>DIAGNOSTICO DIGITAL</vt:lpstr>
      <vt:lpstr>Diagnostico Digital</vt:lpstr>
      <vt:lpstr>Diagnostico DIgital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tecnología como catalizador de la cultura en las Organizaciones</dc:title>
  <dc:creator>Ana Guadalupe Martínez</dc:creator>
  <cp:lastModifiedBy>Waldo Jiménez</cp:lastModifiedBy>
  <cp:revision>87</cp:revision>
  <dcterms:created xsi:type="dcterms:W3CDTF">2016-02-03T16:15:55Z</dcterms:created>
  <dcterms:modified xsi:type="dcterms:W3CDTF">2025-03-31T12:11:22Z</dcterms:modified>
</cp:coreProperties>
</file>