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80" r:id="rId18"/>
    <p:sldId id="276" r:id="rId19"/>
    <p:sldId id="277" r:id="rId20"/>
    <p:sldId id="278" r:id="rId21"/>
  </p:sldIdLst>
  <p:sldSz cx="12192000" cy="6858000"/>
  <p:notesSz cx="6858000" cy="9144000"/>
  <p:embeddedFontLst>
    <p:embeddedFont>
      <p:font typeface="Geo" panose="02000603000000000000" pitchFamily="2" charset="0"/>
      <p:regular r:id="rId23"/>
      <p:italic r:id="rId24"/>
    </p:embeddedFont>
    <p:embeddedFont>
      <p:font typeface="Lexend" pitchFamily="2" charset="77"/>
      <p:regular r:id="rId25"/>
      <p:bold r:id="rId26"/>
    </p:embeddedFont>
    <p:embeddedFont>
      <p:font typeface="Lexend ExtraLight" pitchFamily="2" charset="77"/>
      <p:regular r:id="rId27"/>
      <p:bold r:id="rId28"/>
    </p:embeddedFont>
    <p:embeddedFont>
      <p:font typeface="Lexend Light" pitchFamily="2" charset="77"/>
      <p:regular r:id="rId29"/>
      <p:bold r:id="rId30"/>
    </p:embeddedFont>
    <p:embeddedFont>
      <p:font typeface="Lexend Medium" pitchFamily="2" charset="77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pos="7296">
          <p15:clr>
            <a:srgbClr val="A4A3A4"/>
          </p15:clr>
        </p15:guide>
        <p15:guide id="3" pos="384">
          <p15:clr>
            <a:srgbClr val="A4A3A4"/>
          </p15:clr>
        </p15:guide>
        <p15:guide id="4" orient="horz" pos="391">
          <p15:clr>
            <a:srgbClr val="A4A3A4"/>
          </p15:clr>
        </p15:guide>
        <p15:guide id="5" orient="horz" pos="3929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C1lNiS3loUfFd2kbjjaY8ngYL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5342"/>
  </p:normalViewPr>
  <p:slideViewPr>
    <p:cSldViewPr snapToGrid="0">
      <p:cViewPr varScale="1">
        <p:scale>
          <a:sx n="94" d="100"/>
          <a:sy n="94" d="100"/>
        </p:scale>
        <p:origin x="1816" y="480"/>
      </p:cViewPr>
      <p:guideLst>
        <p:guide pos="3840"/>
        <p:guide pos="7296"/>
        <p:guide pos="384"/>
        <p:guide orient="horz" pos="391"/>
        <p:guide orient="horz" pos="39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customschemas.google.com/relationships/presentationmetadata" Target="metadata"/><Relationship Id="rId21" Type="http://schemas.openxmlformats.org/officeDocument/2006/relationships/slide" Target="slides/slide20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79676306712656E-2"/>
          <c:y val="2.388608176389527E-2"/>
          <c:w val="0.97240647386574686"/>
          <c:h val="0.952227836472209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589858"/>
            </a:solidFill>
            <a:ln>
              <a:noFill/>
            </a:ln>
          </c:spPr>
          <c:invertIfNegative val="0"/>
          <c:val>
            <c:numRef>
              <c:f>Sheet1!$A$1:$F$1</c:f>
              <c:numCache>
                <c:formatCode>General</c:formatCode>
                <c:ptCount val="6"/>
                <c:pt idx="0">
                  <c:v>379285.41336167417</c:v>
                </c:pt>
                <c:pt idx="1">
                  <c:v>1429674.4042446935</c:v>
                </c:pt>
                <c:pt idx="2">
                  <c:v>2882897.4910406386</c:v>
                </c:pt>
                <c:pt idx="3">
                  <c:v>4455832.6443414865</c:v>
                </c:pt>
                <c:pt idx="4">
                  <c:v>6081615.0706125293</c:v>
                </c:pt>
                <c:pt idx="5">
                  <c:v>7289974.5276617724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9-0045-B908-3C9D2CE81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999161039"/>
        <c:axId val="1"/>
      </c:barChart>
      <c:catAx>
        <c:axId val="1999161039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7289974.5276617724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999161039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Buenos días a </a:t>
            </a:r>
            <a:r>
              <a:rPr lang="en-US" dirty="0" err="1"/>
              <a:t>todos</a:t>
            </a:r>
            <a:r>
              <a:rPr lang="en-US" dirty="0"/>
              <a:t>. Mi </a:t>
            </a:r>
            <a:r>
              <a:rPr lang="en-US" dirty="0" err="1"/>
              <a:t>nombre</a:t>
            </a:r>
            <a:r>
              <a:rPr lang="en-US" dirty="0"/>
              <a:t> es Juan David Hernández, </a:t>
            </a:r>
            <a:r>
              <a:rPr lang="en-US" dirty="0" err="1"/>
              <a:t>fundador</a:t>
            </a:r>
            <a:r>
              <a:rPr lang="en-US" dirty="0"/>
              <a:t> y CEO de </a:t>
            </a:r>
            <a:r>
              <a:rPr lang="en-US" dirty="0" err="1"/>
              <a:t>DiiMO</a:t>
            </a:r>
            <a:r>
              <a:rPr lang="en-US" dirty="0"/>
              <a:t>. Hoy les </a:t>
            </a:r>
            <a:r>
              <a:rPr lang="en-US" dirty="0" err="1"/>
              <a:t>voy</a:t>
            </a:r>
            <a:r>
              <a:rPr lang="en-US" dirty="0"/>
              <a:t> a </a:t>
            </a:r>
            <a:r>
              <a:rPr lang="en-US" dirty="0" err="1"/>
              <a:t>presentar</a:t>
            </a:r>
            <a:r>
              <a:rPr lang="en-US" dirty="0"/>
              <a:t>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DiiMO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b="1" dirty="0" err="1"/>
              <a:t>transformando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acceso</a:t>
            </a:r>
            <a:r>
              <a:rPr lang="en-US" b="1" dirty="0"/>
              <a:t> a capital </a:t>
            </a:r>
            <a:r>
              <a:rPr lang="en-US" dirty="0"/>
              <a:t>para las </a:t>
            </a:r>
            <a:r>
              <a:rPr lang="en-US" dirty="0" err="1"/>
              <a:t>mayorías</a:t>
            </a:r>
            <a:r>
              <a:rPr lang="en-US" dirty="0"/>
              <a:t> de la </a:t>
            </a:r>
            <a:r>
              <a:rPr lang="en-US" dirty="0" err="1"/>
              <a:t>región</a:t>
            </a:r>
            <a:endParaRPr dirty="0"/>
          </a:p>
        </p:txBody>
      </p:sp>
      <p:sp>
        <p:nvSpPr>
          <p:cNvPr id="25" name="Google Shape;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Hablemos</a:t>
            </a:r>
            <a:r>
              <a:rPr lang="en-US" dirty="0"/>
              <a:t> de la </a:t>
            </a:r>
            <a:r>
              <a:rPr lang="en-US" dirty="0" err="1"/>
              <a:t>realidad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acceo</a:t>
            </a:r>
            <a:r>
              <a:rPr lang="en-US" dirty="0"/>
              <a:t> a </a:t>
            </a:r>
            <a:r>
              <a:rPr lang="en-US" dirty="0" err="1"/>
              <a:t>crédito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Salvador? </a:t>
            </a:r>
            <a:endParaRPr dirty="0"/>
          </a:p>
        </p:txBody>
      </p:sp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Solo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b="1" dirty="0"/>
              <a:t>14%</a:t>
            </a:r>
            <a:r>
              <a:rPr lang="en-US" dirty="0"/>
              <a:t> de la población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acceso</a:t>
            </a:r>
            <a:r>
              <a:rPr lang="en-US" dirty="0"/>
              <a:t> al </a:t>
            </a:r>
            <a:r>
              <a:rPr lang="en-US" dirty="0" err="1"/>
              <a:t>crédito</a:t>
            </a:r>
            <a:r>
              <a:rPr lang="en-US" dirty="0"/>
              <a:t> formal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dirty="0" err="1"/>
              <a:t>instituciones</a:t>
            </a:r>
            <a:r>
              <a:rPr lang="en-US" dirty="0"/>
              <a:t> </a:t>
            </a:r>
            <a:r>
              <a:rPr lang="en-US" dirty="0" err="1"/>
              <a:t>bancarias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Este segment: “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bancarizados</a:t>
            </a:r>
            <a:r>
              <a:rPr lang="en-US" dirty="0"/>
              <a:t>”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caracteristicas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similares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Pero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registro</a:t>
            </a:r>
            <a:r>
              <a:rPr lang="en-US" dirty="0"/>
              <a:t> de </a:t>
            </a:r>
            <a:r>
              <a:rPr lang="en-US" dirty="0" err="1"/>
              <a:t>información</a:t>
            </a:r>
            <a:r>
              <a:rPr lang="en-US" dirty="0"/>
              <a:t>: </a:t>
            </a:r>
            <a:r>
              <a:rPr lang="en-US" dirty="0" err="1"/>
              <a:t>cuanto</a:t>
            </a:r>
            <a:r>
              <a:rPr lang="en-US" dirty="0"/>
              <a:t> </a:t>
            </a:r>
            <a:r>
              <a:rPr lang="en-US" dirty="0" err="1"/>
              <a:t>ganan</a:t>
            </a:r>
            <a:r>
              <a:rPr lang="en-US" dirty="0"/>
              <a:t>, </a:t>
            </a:r>
            <a:r>
              <a:rPr lang="en-US" dirty="0" err="1"/>
              <a:t>cuanto</a:t>
            </a:r>
            <a:r>
              <a:rPr lang="en-US" dirty="0"/>
              <a:t> </a:t>
            </a:r>
            <a:r>
              <a:rPr lang="en-US" dirty="0" err="1"/>
              <a:t>gastan</a:t>
            </a:r>
            <a:r>
              <a:rPr lang="en-US" dirty="0"/>
              <a:t>, </a:t>
            </a:r>
            <a:r>
              <a:rPr lang="en-US" dirty="0" err="1"/>
              <a:t>cuanta</a:t>
            </a:r>
            <a:r>
              <a:rPr lang="en-US" dirty="0"/>
              <a:t> </a:t>
            </a:r>
            <a:r>
              <a:rPr lang="en-US" dirty="0" err="1"/>
              <a:t>deuda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6" name="Google Shape;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"¿Pero que </a:t>
            </a:r>
            <a:r>
              <a:rPr lang="en-US" b="1" dirty="0" err="1"/>
              <a:t>pasa</a:t>
            </a:r>
            <a:r>
              <a:rPr lang="en-US" b="1" dirty="0"/>
              <a:t> con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otro</a:t>
            </a:r>
            <a:r>
              <a:rPr lang="en-US" b="1" dirty="0"/>
              <a:t> 86% de la población que también genera </a:t>
            </a:r>
            <a:r>
              <a:rPr lang="en-US" b="1" dirty="0" err="1"/>
              <a:t>ingresos</a:t>
            </a:r>
            <a:r>
              <a:rPr lang="en-US" b="1" dirty="0"/>
              <a:t>?"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completamente</a:t>
            </a:r>
            <a:r>
              <a:rPr lang="en-US" dirty="0"/>
              <a:t> </a:t>
            </a:r>
            <a:r>
              <a:rPr lang="en-US" b="1" dirty="0" err="1"/>
              <a:t>excluidos</a:t>
            </a:r>
            <a:r>
              <a:rPr lang="en-US" dirty="0"/>
              <a:t> del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financiero</a:t>
            </a:r>
            <a:r>
              <a:rPr lang="en-US" dirty="0"/>
              <a:t> </a:t>
            </a:r>
            <a:r>
              <a:rPr lang="en-US" dirty="0" err="1"/>
              <a:t>tradicional</a:t>
            </a:r>
            <a:r>
              <a:rPr lang="en-US" dirty="0"/>
              <a:t>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El principal </a:t>
            </a:r>
            <a:r>
              <a:rPr lang="en-US" dirty="0" err="1"/>
              <a:t>problema</a:t>
            </a:r>
            <a:r>
              <a:rPr lang="en-US" dirty="0"/>
              <a:t>, es </a:t>
            </a:r>
            <a:r>
              <a:rPr lang="en-US" dirty="0" err="1"/>
              <a:t>precisamente</a:t>
            </a:r>
            <a:r>
              <a:rPr lang="en-US" dirty="0"/>
              <a:t> la </a:t>
            </a:r>
            <a:r>
              <a:rPr lang="en-US" dirty="0" err="1"/>
              <a:t>falta</a:t>
            </a:r>
            <a:r>
              <a:rPr lang="en-US" dirty="0"/>
              <a:t> de </a:t>
            </a:r>
            <a:r>
              <a:rPr lang="en-US" dirty="0" err="1"/>
              <a:t>registro</a:t>
            </a:r>
            <a:r>
              <a:rPr lang="en-US" dirty="0"/>
              <a:t> y </a:t>
            </a:r>
            <a:r>
              <a:rPr lang="en-US" dirty="0" err="1"/>
              <a:t>documentación</a:t>
            </a:r>
            <a:r>
              <a:rPr lang="en-US" dirty="0"/>
              <a:t> y </a:t>
            </a:r>
            <a:r>
              <a:rPr lang="en-US" dirty="0" err="1"/>
              <a:t>además</a:t>
            </a:r>
            <a:r>
              <a:rPr lang="en-US" dirty="0"/>
              <a:t> lo </a:t>
            </a:r>
            <a:r>
              <a:rPr lang="en-US" dirty="0" err="1"/>
              <a:t>impredecible</a:t>
            </a:r>
            <a:r>
              <a:rPr lang="en-US" dirty="0"/>
              <a:t> del </a:t>
            </a:r>
            <a:r>
              <a:rPr lang="en-US" dirty="0" err="1"/>
              <a:t>segmento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5f55bdcf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345f55bdcf7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 err="1"/>
              <a:t>estos</a:t>
            </a:r>
            <a:r>
              <a:rPr lang="en-US" b="1" dirty="0"/>
              <a:t> </a:t>
            </a:r>
            <a:r>
              <a:rPr lang="en-US" b="1" dirty="0" err="1"/>
              <a:t>los</a:t>
            </a:r>
            <a:r>
              <a:rPr lang="en-US" b="1" dirty="0"/>
              <a:t> </a:t>
            </a:r>
            <a:r>
              <a:rPr lang="en-US" b="1" dirty="0" err="1"/>
              <a:t>deja</a:t>
            </a:r>
            <a:r>
              <a:rPr lang="en-US" b="1" dirty="0"/>
              <a:t> con </a:t>
            </a:r>
            <a:r>
              <a:rPr lang="en-US" b="1" dirty="0" err="1"/>
              <a:t>muy</a:t>
            </a:r>
            <a:r>
              <a:rPr lang="en-US" b="1" dirty="0"/>
              <a:t> </a:t>
            </a:r>
            <a:r>
              <a:rPr lang="en-US" b="1" dirty="0" err="1"/>
              <a:t>pocas</a:t>
            </a:r>
            <a:r>
              <a:rPr lang="en-US" b="1" dirty="0"/>
              <a:t> </a:t>
            </a:r>
            <a:r>
              <a:rPr lang="en-US" b="1" dirty="0" err="1"/>
              <a:t>opciones</a:t>
            </a:r>
            <a:r>
              <a:rPr lang="en-US" b="1" dirty="0"/>
              <a:t>, que son </a:t>
            </a:r>
            <a:r>
              <a:rPr lang="en-US" b="1" dirty="0" err="1"/>
              <a:t>muy</a:t>
            </a:r>
            <a:r>
              <a:rPr lang="en-US" b="1" dirty="0"/>
              <a:t> </a:t>
            </a:r>
            <a:r>
              <a:rPr lang="en-US" b="1" dirty="0" err="1"/>
              <a:t>caras</a:t>
            </a:r>
            <a:r>
              <a:rPr lang="en-US" b="1" dirty="0"/>
              <a:t>, que </a:t>
            </a:r>
            <a:r>
              <a:rPr lang="en-US" b="1" dirty="0" err="1"/>
              <a:t>estan</a:t>
            </a:r>
            <a:r>
              <a:rPr lang="en-US" b="1" dirty="0"/>
              <a:t> fuera del </a:t>
            </a:r>
            <a:r>
              <a:rPr lang="en-US" b="1" dirty="0" err="1"/>
              <a:t>sistema</a:t>
            </a:r>
            <a:r>
              <a:rPr lang="en-US" b="1" dirty="0"/>
              <a:t> e inclusive son </a:t>
            </a:r>
            <a:r>
              <a:rPr lang="en-US" b="1" dirty="0" err="1"/>
              <a:t>peligrosas</a:t>
            </a:r>
            <a:r>
              <a:rPr lang="en-US" b="1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Y </a:t>
            </a:r>
            <a:r>
              <a:rPr lang="en-US" b="1" dirty="0" err="1"/>
              <a:t>peor</a:t>
            </a:r>
            <a:r>
              <a:rPr lang="en-US" b="1" dirty="0"/>
              <a:t> que </a:t>
            </a:r>
            <a:r>
              <a:rPr lang="en-US" b="1" dirty="0" err="1"/>
              <a:t>aunque</a:t>
            </a:r>
            <a:r>
              <a:rPr lang="en-US" b="1" dirty="0"/>
              <a:t> </a:t>
            </a:r>
            <a:r>
              <a:rPr lang="en-US" b="1" dirty="0" err="1"/>
              <a:t>paguen</a:t>
            </a:r>
            <a:r>
              <a:rPr lang="en-US" b="1" dirty="0"/>
              <a:t> a </a:t>
            </a:r>
            <a:r>
              <a:rPr lang="en-US" b="1" dirty="0" err="1"/>
              <a:t>tiempo</a:t>
            </a:r>
            <a:r>
              <a:rPr lang="en-US" b="1" dirty="0"/>
              <a:t>, no </a:t>
            </a:r>
            <a:r>
              <a:rPr lang="en-US" b="1" dirty="0" err="1"/>
              <a:t>queda</a:t>
            </a:r>
            <a:r>
              <a:rPr lang="en-US" b="1" dirty="0"/>
              <a:t> </a:t>
            </a:r>
            <a:r>
              <a:rPr lang="en-US" b="1" dirty="0" err="1"/>
              <a:t>registro</a:t>
            </a:r>
            <a:r>
              <a:rPr lang="en-US" b="1" dirty="0"/>
              <a:t>.= de ese </a:t>
            </a:r>
            <a:r>
              <a:rPr lang="en-US" b="1" dirty="0" err="1"/>
              <a:t>pago</a:t>
            </a:r>
            <a:endParaRPr dirty="0"/>
          </a:p>
        </p:txBody>
      </p:sp>
      <p:sp>
        <p:nvSpPr>
          <p:cNvPr id="111" name="Google Shape;111;g345f55bdcf7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5f55bdcf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45f55bdcf7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Pero </a:t>
            </a:r>
            <a:r>
              <a:rPr lang="en-US" b="1" dirty="0" err="1"/>
              <a:t>porque</a:t>
            </a:r>
            <a:r>
              <a:rPr lang="en-US" b="1" dirty="0"/>
              <a:t> </a:t>
            </a:r>
            <a:r>
              <a:rPr lang="en-US" b="1" dirty="0" err="1"/>
              <a:t>recurren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y </a:t>
            </a:r>
            <a:r>
              <a:rPr lang="en-US" b="1" dirty="0" err="1"/>
              <a:t>otra</a:t>
            </a:r>
            <a:r>
              <a:rPr lang="en-US" b="1" dirty="0"/>
              <a:t> </a:t>
            </a:r>
            <a:r>
              <a:rPr lang="en-US" b="1" dirty="0" err="1"/>
              <a:t>vez</a:t>
            </a:r>
            <a:r>
              <a:rPr lang="en-US" b="1" dirty="0"/>
              <a:t> con </a:t>
            </a:r>
            <a:r>
              <a:rPr lang="en-US" b="1" dirty="0" err="1"/>
              <a:t>estos</a:t>
            </a:r>
            <a:r>
              <a:rPr lang="en-US" b="1" dirty="0"/>
              <a:t> </a:t>
            </a:r>
            <a:r>
              <a:rPr lang="en-US" b="1" dirty="0" err="1"/>
              <a:t>prestamistas</a:t>
            </a:r>
            <a:r>
              <a:rPr lang="en-US" b="1" dirty="0"/>
              <a:t>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... </a:t>
            </a:r>
            <a:r>
              <a:rPr lang="en-US" b="1" dirty="0" err="1"/>
              <a:t>sencillamente</a:t>
            </a:r>
            <a:r>
              <a:rPr lang="en-US" b="1" dirty="0"/>
              <a:t> Por la </a:t>
            </a:r>
            <a:r>
              <a:rPr lang="en-US" b="1" dirty="0" err="1"/>
              <a:t>facidad</a:t>
            </a: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Le </a:t>
            </a:r>
            <a:r>
              <a:rPr lang="en-US" b="1" dirty="0" err="1"/>
              <a:t>prestan</a:t>
            </a:r>
            <a:r>
              <a:rPr lang="en-US" b="1" dirty="0"/>
              <a:t> </a:t>
            </a:r>
            <a:r>
              <a:rPr lang="en-US" b="1" dirty="0" err="1"/>
              <a:t>los</a:t>
            </a:r>
            <a:r>
              <a:rPr lang="en-US" b="1" dirty="0"/>
              <a:t> $50 pesos que </a:t>
            </a:r>
            <a:r>
              <a:rPr lang="en-US" b="1" dirty="0" err="1"/>
              <a:t>necesitan</a:t>
            </a:r>
            <a:r>
              <a:rPr lang="en-US" b="1" dirty="0"/>
              <a:t> de forma </a:t>
            </a:r>
            <a:r>
              <a:rPr lang="en-US" b="1" dirty="0" err="1"/>
              <a:t>inmediata</a:t>
            </a:r>
            <a:r>
              <a:rPr lang="en-US" b="1" dirty="0"/>
              <a:t>,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efectivo</a:t>
            </a:r>
            <a:r>
              <a:rPr lang="en-US" b="1" dirty="0"/>
              <a:t> y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lugar</a:t>
            </a:r>
            <a:r>
              <a:rPr lang="en-US" b="1" dirty="0"/>
              <a:t>...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y del </a:t>
            </a:r>
            <a:r>
              <a:rPr lang="en-US" b="1" dirty="0" err="1"/>
              <a:t>lado</a:t>
            </a:r>
            <a:r>
              <a:rPr lang="en-US" b="1" dirty="0"/>
              <a:t> del </a:t>
            </a:r>
            <a:r>
              <a:rPr lang="en-US" b="1" dirty="0" err="1"/>
              <a:t>prestamista</a:t>
            </a:r>
            <a:r>
              <a:rPr lang="en-US" b="1" dirty="0"/>
              <a:t>, no </a:t>
            </a:r>
            <a:r>
              <a:rPr lang="en-US" b="1" dirty="0" err="1"/>
              <a:t>tiene</a:t>
            </a:r>
            <a:r>
              <a:rPr lang="en-US" b="1" dirty="0"/>
              <a:t> un </a:t>
            </a:r>
            <a:r>
              <a:rPr lang="en-US" b="1" dirty="0" err="1"/>
              <a:t>equipo</a:t>
            </a:r>
            <a:r>
              <a:rPr lang="en-US" b="1" dirty="0"/>
              <a:t> de </a:t>
            </a:r>
            <a:r>
              <a:rPr lang="en-US" b="1" dirty="0" err="1"/>
              <a:t>riesgo</a:t>
            </a:r>
            <a:r>
              <a:rPr lang="en-US" b="1" dirty="0"/>
              <a:t>, </a:t>
            </a:r>
            <a:r>
              <a:rPr lang="en-US" b="1" dirty="0" err="1"/>
              <a:t>cobros</a:t>
            </a:r>
            <a:r>
              <a:rPr lang="en-US" b="1" dirty="0"/>
              <a:t>, </a:t>
            </a:r>
            <a:r>
              <a:rPr lang="en-US" b="1" dirty="0" err="1"/>
              <a:t>sucursales</a:t>
            </a:r>
            <a:r>
              <a:rPr lang="en-US" b="1" dirty="0"/>
              <a:t>.. Y </a:t>
            </a:r>
            <a:r>
              <a:rPr lang="en-US" b="1" dirty="0" err="1"/>
              <a:t>adicional</a:t>
            </a:r>
            <a:r>
              <a:rPr lang="en-US" b="1" dirty="0"/>
              <a:t>, </a:t>
            </a:r>
            <a:r>
              <a:rPr lang="en-US" b="1" dirty="0" err="1"/>
              <a:t>por</a:t>
            </a:r>
            <a:r>
              <a:rPr lang="en-US" b="1" dirty="0"/>
              <a:t> ultimo… </a:t>
            </a:r>
            <a:r>
              <a:rPr lang="en-US" b="1" dirty="0" err="1"/>
              <a:t>puede</a:t>
            </a:r>
            <a:r>
              <a:rPr lang="en-US" b="1" dirty="0"/>
              <a:t> </a:t>
            </a:r>
            <a:r>
              <a:rPr lang="en-US" b="1" dirty="0" err="1"/>
              <a:t>cobrar</a:t>
            </a:r>
            <a:r>
              <a:rPr lang="en-US" b="1" dirty="0"/>
              <a:t> lo que </a:t>
            </a:r>
            <a:r>
              <a:rPr lang="en-US" b="1" dirty="0" err="1"/>
              <a:t>quieran</a:t>
            </a:r>
            <a:r>
              <a:rPr lang="en-US" b="1" dirty="0"/>
              <a:t>!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V" dirty="0"/>
              <a:t>Según estudios de ABANSA esto es un mercado de mas de $700M en ES</a:t>
            </a:r>
            <a:endParaRPr dirty="0"/>
          </a:p>
        </p:txBody>
      </p:sp>
      <p:sp>
        <p:nvSpPr>
          <p:cNvPr id="130" name="Google Shape;130;g345f55bdcf7_0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45f55bdcf7_0_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Pero </a:t>
            </a:r>
            <a:r>
              <a:rPr lang="en-US" dirty="0" err="1"/>
              <a:t>si</a:t>
            </a:r>
            <a:r>
              <a:rPr lang="en-US" dirty="0"/>
              <a:t> hay algo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común</a:t>
            </a:r>
            <a:r>
              <a:rPr lang="en-US" dirty="0"/>
              <a:t> entre </a:t>
            </a:r>
            <a:r>
              <a:rPr lang="en-US" dirty="0" err="1"/>
              <a:t>todas</a:t>
            </a:r>
            <a:r>
              <a:rPr lang="en-US" dirty="0"/>
              <a:t> las personas de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segmento</a:t>
            </a:r>
            <a:endParaRPr dirty="0"/>
          </a:p>
        </p:txBody>
      </p:sp>
      <p:sp>
        <p:nvSpPr>
          <p:cNvPr id="153" name="Google Shape;153;g345f55bdcf7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5f55bdcf7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345f55bdcf7_0_1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La </a:t>
            </a:r>
            <a:r>
              <a:rPr lang="en-US" b="1" dirty="0" err="1"/>
              <a:t>mayoría</a:t>
            </a:r>
            <a:r>
              <a:rPr lang="en-US" b="1" dirty="0"/>
              <a:t> </a:t>
            </a:r>
            <a:r>
              <a:rPr lang="en-US" b="1" dirty="0" err="1"/>
              <a:t>tienen</a:t>
            </a:r>
            <a:r>
              <a:rPr lang="en-US" b="1" dirty="0"/>
              <a:t> un Smartphone! Mas de 90% de </a:t>
            </a:r>
            <a:r>
              <a:rPr lang="en-US" b="1" dirty="0" err="1"/>
              <a:t>penetración</a:t>
            </a:r>
            <a:r>
              <a:rPr lang="en-US" b="1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y que hay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celular</a:t>
            </a:r>
            <a:r>
              <a:rPr lang="en-US" b="1" dirty="0"/>
              <a:t>? un </a:t>
            </a:r>
            <a:r>
              <a:rPr lang="en-US" b="1" dirty="0" err="1"/>
              <a:t>diario</a:t>
            </a:r>
            <a:r>
              <a:rPr lang="en-US" b="1" dirty="0"/>
              <a:t> </a:t>
            </a:r>
            <a:r>
              <a:rPr lang="en-US" b="1" dirty="0" err="1"/>
              <a:t>detallado</a:t>
            </a:r>
            <a:r>
              <a:rPr lang="en-US" b="1" dirty="0"/>
              <a:t> de </a:t>
            </a:r>
            <a:r>
              <a:rPr lang="en-US" b="1" dirty="0" err="1"/>
              <a:t>actividades</a:t>
            </a:r>
            <a:endParaRPr dirty="0"/>
          </a:p>
        </p:txBody>
      </p:sp>
      <p:sp>
        <p:nvSpPr>
          <p:cNvPr id="167" name="Google Shape;167;g345f55bdcf7_0_1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45f55bdcf7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g345f55bdcf7_0_1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dirty="0"/>
              <a:t>Cada día, </a:t>
            </a:r>
            <a:r>
              <a:rPr lang="en-US" dirty="0" err="1"/>
              <a:t>usan</a:t>
            </a:r>
            <a:r>
              <a:rPr lang="en-US" dirty="0"/>
              <a:t> sus </a:t>
            </a:r>
            <a:r>
              <a:rPr lang="en-US" dirty="0" err="1"/>
              <a:t>teléfonos</a:t>
            </a:r>
            <a:r>
              <a:rPr lang="en-US" dirty="0"/>
              <a:t> </a:t>
            </a:r>
            <a:r>
              <a:rPr lang="en-US" dirty="0" err="1"/>
              <a:t>móviles</a:t>
            </a:r>
            <a:r>
              <a:rPr lang="en-US" dirty="0"/>
              <a:t> para </a:t>
            </a:r>
            <a:r>
              <a:rPr lang="en-US" dirty="0" err="1"/>
              <a:t>interactuar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entorno</a:t>
            </a:r>
            <a:r>
              <a:rPr lang="en-US" dirty="0"/>
              <a:t>.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dispositivos</a:t>
            </a:r>
            <a:r>
              <a:rPr lang="en-US" dirty="0"/>
              <a:t> </a:t>
            </a:r>
            <a:r>
              <a:rPr lang="en-US" dirty="0" err="1"/>
              <a:t>contienen</a:t>
            </a:r>
            <a:r>
              <a:rPr lang="en-US" dirty="0"/>
              <a:t> </a:t>
            </a:r>
            <a:r>
              <a:rPr lang="en-US" b="1" dirty="0" err="1"/>
              <a:t>información</a:t>
            </a:r>
            <a:r>
              <a:rPr lang="en-US" b="1" dirty="0"/>
              <a:t> </a:t>
            </a:r>
            <a:r>
              <a:rPr lang="en-US" b="1" dirty="0" err="1"/>
              <a:t>valiosa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b="1" dirty="0" err="1"/>
              <a:t>localización</a:t>
            </a:r>
            <a:r>
              <a:rPr lang="en-US" dirty="0"/>
              <a:t>, </a:t>
            </a:r>
            <a:r>
              <a:rPr lang="en-US" b="1" dirty="0" err="1"/>
              <a:t>contactos</a:t>
            </a:r>
            <a:r>
              <a:rPr lang="en-US" dirty="0"/>
              <a:t>, </a:t>
            </a:r>
            <a:r>
              <a:rPr lang="en-US" b="1" dirty="0" err="1"/>
              <a:t>aplicaciones</a:t>
            </a:r>
            <a:r>
              <a:rPr lang="en-US" dirty="0"/>
              <a:t> y </a:t>
            </a:r>
            <a:r>
              <a:rPr lang="en-US" b="1" dirty="0"/>
              <a:t>redes </a:t>
            </a:r>
            <a:r>
              <a:rPr lang="en-US" b="1" dirty="0" err="1"/>
              <a:t>sociales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33" name="Google Shape;233;g345f55bdcf7_0_1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5f55bdcf7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345f55bdcf7_0_2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b="1" dirty="0"/>
              <a:t>Es </a:t>
            </a:r>
            <a:r>
              <a:rPr lang="en-US" b="1" dirty="0" err="1"/>
              <a:t>increible</a:t>
            </a:r>
            <a:r>
              <a:rPr lang="en-US" b="1" dirty="0"/>
              <a:t> la </a:t>
            </a:r>
            <a:r>
              <a:rPr lang="en-US" b="1" dirty="0" err="1"/>
              <a:t>cantidad</a:t>
            </a:r>
            <a:r>
              <a:rPr lang="en-US" b="1" dirty="0"/>
              <a:t> de </a:t>
            </a:r>
            <a:r>
              <a:rPr lang="en-US" b="1" dirty="0" err="1"/>
              <a:t>información</a:t>
            </a:r>
            <a:r>
              <a:rPr lang="en-US" b="1" dirty="0"/>
              <a:t> que se </a:t>
            </a:r>
            <a:r>
              <a:rPr lang="en-US" b="1" dirty="0" err="1"/>
              <a:t>puede</a:t>
            </a:r>
            <a:r>
              <a:rPr lang="en-US" b="1" dirty="0"/>
              <a:t> </a:t>
            </a:r>
            <a:r>
              <a:rPr lang="en-US" b="1" dirty="0" err="1"/>
              <a:t>obtener</a:t>
            </a:r>
            <a:r>
              <a:rPr lang="en-US" b="1" dirty="0"/>
              <a:t>!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dirty="0"/>
          </a:p>
        </p:txBody>
      </p:sp>
      <p:sp>
        <p:nvSpPr>
          <p:cNvPr id="257" name="Google Shape;257;g345f55bdcf7_0_2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45f55bdcf7_0_2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Pero Que </a:t>
            </a:r>
            <a:r>
              <a:rPr lang="en-US" dirty="0" err="1"/>
              <a:t>hacemos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un </a:t>
            </a:r>
            <a:r>
              <a:rPr lang="en-US" dirty="0" err="1"/>
              <a:t>usuario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da </a:t>
            </a:r>
            <a:r>
              <a:rPr lang="en-US" dirty="0" err="1"/>
              <a:t>permiso</a:t>
            </a:r>
            <a:r>
              <a:rPr lang="en-US" dirty="0"/>
              <a:t> para </a:t>
            </a:r>
            <a:r>
              <a:rPr lang="en-US" dirty="0" err="1"/>
              <a:t>obtener</a:t>
            </a:r>
            <a:r>
              <a:rPr lang="en-US" dirty="0"/>
              <a:t> </a:t>
            </a:r>
            <a:r>
              <a:rPr lang="en-US" dirty="0" err="1"/>
              <a:t>toda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infirmación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81" name="Google Shape;281;g345f55bdcf7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dirty="0" err="1"/>
              <a:t>Aprovechamos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de </a:t>
            </a:r>
            <a:r>
              <a:rPr lang="en-US" dirty="0" err="1"/>
              <a:t>manera</a:t>
            </a:r>
            <a:r>
              <a:rPr lang="en-US" dirty="0"/>
              <a:t> </a:t>
            </a:r>
            <a:r>
              <a:rPr lang="en-US" dirty="0" err="1"/>
              <a:t>responsable</a:t>
            </a:r>
            <a:r>
              <a:rPr lang="en-US" dirty="0"/>
              <a:t>: La </a:t>
            </a:r>
            <a:r>
              <a:rPr lang="en-US" dirty="0" err="1"/>
              <a:t>guardamos</a:t>
            </a:r>
            <a:r>
              <a:rPr lang="en-US" dirty="0"/>
              <a:t>, la </a:t>
            </a:r>
            <a:r>
              <a:rPr lang="en-US" dirty="0" err="1"/>
              <a:t>organizamos</a:t>
            </a:r>
            <a:r>
              <a:rPr lang="en-US" dirty="0"/>
              <a:t> y la </a:t>
            </a:r>
            <a:r>
              <a:rPr lang="en-US" dirty="0" err="1"/>
              <a:t>combinamos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dirty="0" err="1"/>
              <a:t>Utilizamos</a:t>
            </a:r>
            <a:r>
              <a:rPr lang="en-US" dirty="0"/>
              <a:t> </a:t>
            </a:r>
            <a:r>
              <a:rPr lang="en-US" dirty="0" err="1"/>
              <a:t>difertentes</a:t>
            </a:r>
            <a:r>
              <a:rPr lang="en-US" dirty="0"/>
              <a:t> </a:t>
            </a:r>
            <a:r>
              <a:rPr lang="en-US" dirty="0" err="1"/>
              <a:t>herramienta</a:t>
            </a:r>
            <a:r>
              <a:rPr lang="en-US" dirty="0"/>
              <a:t> de ML / AI , con </a:t>
            </a:r>
            <a:r>
              <a:rPr lang="en-US" dirty="0" err="1"/>
              <a:t>eso</a:t>
            </a:r>
            <a:r>
              <a:rPr lang="en-US" dirty="0"/>
              <a:t> </a:t>
            </a:r>
            <a:r>
              <a:rPr lang="en-US" dirty="0" err="1"/>
              <a:t>creamos</a:t>
            </a:r>
            <a:r>
              <a:rPr lang="en-US" dirty="0"/>
              <a:t> lo que se </a:t>
            </a:r>
            <a:r>
              <a:rPr lang="en-US" dirty="0" err="1"/>
              <a:t>conoce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un </a:t>
            </a:r>
            <a:r>
              <a:rPr lang="en-US" dirty="0" err="1"/>
              <a:t>perfil</a:t>
            </a:r>
            <a:r>
              <a:rPr lang="en-US" dirty="0"/>
              <a:t> </a:t>
            </a:r>
            <a:r>
              <a:rPr lang="en-US" dirty="0" err="1"/>
              <a:t>financiero</a:t>
            </a:r>
            <a:r>
              <a:rPr lang="en-US" dirty="0"/>
              <a:t> alternativo.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dirty="0"/>
              <a:t>Con </a:t>
            </a:r>
            <a:r>
              <a:rPr lang="en-US" dirty="0" err="1"/>
              <a:t>alta</a:t>
            </a:r>
            <a:r>
              <a:rPr lang="en-US" dirty="0"/>
              <a:t> </a:t>
            </a:r>
            <a:r>
              <a:rPr lang="en-US" dirty="0" err="1"/>
              <a:t>certaza</a:t>
            </a:r>
            <a:r>
              <a:rPr lang="en-US" dirty="0"/>
              <a:t> </a:t>
            </a:r>
            <a:r>
              <a:rPr lang="en-US" dirty="0" err="1"/>
              <a:t>sabemos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intenciones</a:t>
            </a:r>
            <a:r>
              <a:rPr lang="en-US" dirty="0"/>
              <a:t> de </a:t>
            </a:r>
            <a:r>
              <a:rPr lang="en-US" dirty="0" err="1"/>
              <a:t>fraude</a:t>
            </a:r>
            <a:r>
              <a:rPr lang="en-US" dirty="0"/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r>
              <a:rPr lang="en-US" dirty="0"/>
              <a:t>Pero </a:t>
            </a:r>
            <a:r>
              <a:rPr lang="en-US" dirty="0" err="1"/>
              <a:t>tambien</a:t>
            </a:r>
            <a:r>
              <a:rPr lang="en-US" dirty="0"/>
              <a:t> </a:t>
            </a:r>
            <a:r>
              <a:rPr lang="en-US" dirty="0" err="1"/>
              <a:t>predecimos</a:t>
            </a:r>
            <a:r>
              <a:rPr lang="en-US" dirty="0"/>
              <a:t> hasta </a:t>
            </a:r>
            <a:r>
              <a:rPr lang="en-US" dirty="0" err="1"/>
              <a:t>cierto</a:t>
            </a:r>
            <a:r>
              <a:rPr lang="en-US" dirty="0"/>
              <a:t> </a:t>
            </a:r>
            <a:r>
              <a:rPr lang="en-US" dirty="0" err="1"/>
              <a:t>nivel</a:t>
            </a:r>
            <a:r>
              <a:rPr lang="en-US" dirty="0"/>
              <a:t> la </a:t>
            </a:r>
            <a:r>
              <a:rPr lang="en-US" dirty="0" err="1"/>
              <a:t>probabilidad</a:t>
            </a:r>
            <a:r>
              <a:rPr lang="en-US" dirty="0"/>
              <a:t> de NO </a:t>
            </a:r>
            <a:r>
              <a:rPr lang="en-US" dirty="0" err="1"/>
              <a:t>pago</a:t>
            </a:r>
            <a:r>
              <a:rPr lang="en-US" dirty="0"/>
              <a:t> de un </a:t>
            </a:r>
            <a:r>
              <a:rPr lang="en-US" dirty="0" err="1"/>
              <a:t>cliente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"/>
              <a:buNone/>
            </a:pPr>
            <a:endParaRPr lang="en-US" dirty="0"/>
          </a:p>
        </p:txBody>
      </p:sp>
      <p:sp>
        <p:nvSpPr>
          <p:cNvPr id="292" name="Google Shape;29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Recuerdan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que al </a:t>
            </a:r>
            <a:r>
              <a:rPr lang="en-US" dirty="0" err="1"/>
              <a:t>segmento</a:t>
            </a:r>
            <a:r>
              <a:rPr lang="en-US" dirty="0"/>
              <a:t> les </a:t>
            </a:r>
            <a:r>
              <a:rPr lang="en-US" dirty="0" err="1"/>
              <a:t>funcionan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prestamistas</a:t>
            </a:r>
            <a:r>
              <a:rPr lang="en-US" dirty="0"/>
              <a:t> </a:t>
            </a:r>
            <a:r>
              <a:rPr lang="en-US" dirty="0" err="1"/>
              <a:t>informales</a:t>
            </a:r>
            <a:r>
              <a:rPr lang="en-US" dirty="0"/>
              <a:t>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Diseñamos</a:t>
            </a:r>
            <a:r>
              <a:rPr lang="en-US" dirty="0"/>
              <a:t> un </a:t>
            </a:r>
            <a:r>
              <a:rPr lang="en-US" dirty="0" err="1"/>
              <a:t>producto</a:t>
            </a:r>
            <a:r>
              <a:rPr lang="en-US" dirty="0"/>
              <a:t> para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necesidades</a:t>
            </a:r>
            <a:r>
              <a:rPr lang="en-US" dirty="0"/>
              <a:t>! </a:t>
            </a:r>
            <a:r>
              <a:rPr lang="en-US" dirty="0" err="1"/>
              <a:t>Inmediatez</a:t>
            </a:r>
            <a:r>
              <a:rPr lang="en-US" dirty="0"/>
              <a:t>, multiples canales para </a:t>
            </a:r>
            <a:r>
              <a:rPr lang="en-US" dirty="0" err="1"/>
              <a:t>retirar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fondos</a:t>
            </a:r>
            <a:r>
              <a:rPr lang="en-US" dirty="0"/>
              <a:t>…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destacando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punto 4, </a:t>
            </a:r>
            <a:r>
              <a:rPr lang="en-US" dirty="0" err="1"/>
              <a:t>confiable</a:t>
            </a:r>
            <a:r>
              <a:rPr lang="en-US" dirty="0"/>
              <a:t>!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y algo </a:t>
            </a:r>
            <a:r>
              <a:rPr lang="en-US" dirty="0" err="1"/>
              <a:t>adicional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también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– con </a:t>
            </a:r>
            <a:r>
              <a:rPr lang="en-US" dirty="0" err="1"/>
              <a:t>pequeños</a:t>
            </a:r>
            <a:r>
              <a:rPr lang="en-US" dirty="0"/>
              <a:t> </a:t>
            </a:r>
            <a:r>
              <a:rPr lang="en-US" dirty="0" err="1"/>
              <a:t>montos</a:t>
            </a:r>
            <a:r>
              <a:rPr lang="en-US" dirty="0"/>
              <a:t> </a:t>
            </a:r>
            <a:r>
              <a:rPr lang="en-US" dirty="0" err="1"/>
              <a:t>empiezan</a:t>
            </a:r>
            <a:r>
              <a:rPr lang="en-US" dirty="0"/>
              <a:t> a </a:t>
            </a:r>
            <a:r>
              <a:rPr lang="en-US" dirty="0" err="1"/>
              <a:t>crear</a:t>
            </a:r>
            <a:r>
              <a:rPr lang="en-US" dirty="0"/>
              <a:t> un </a:t>
            </a:r>
            <a:r>
              <a:rPr lang="en-US" dirty="0" err="1"/>
              <a:t>historial</a:t>
            </a:r>
            <a:r>
              <a:rPr lang="en-US" dirty="0"/>
              <a:t> de </a:t>
            </a:r>
            <a:r>
              <a:rPr lang="en-US" dirty="0" err="1"/>
              <a:t>credito</a:t>
            </a:r>
            <a:r>
              <a:rPr lang="en-US" dirty="0"/>
              <a:t> FORMAL! </a:t>
            </a:r>
            <a:endParaRPr dirty="0"/>
          </a:p>
        </p:txBody>
      </p:sp>
      <p:sp>
        <p:nvSpPr>
          <p:cNvPr id="322" name="Google Shape;3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Tenemos</a:t>
            </a:r>
            <a:r>
              <a:rPr lang="en-US" dirty="0"/>
              <a:t> a Pedro: Pedro se </a:t>
            </a:r>
            <a:r>
              <a:rPr lang="en-US" dirty="0" err="1"/>
              <a:t>registra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aplicación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dice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cuestionario</a:t>
            </a:r>
            <a:r>
              <a:rPr lang="en-US" dirty="0"/>
              <a:t> que </a:t>
            </a:r>
            <a:r>
              <a:rPr lang="en-US" dirty="0" err="1"/>
              <a:t>trabaja</a:t>
            </a:r>
            <a:r>
              <a:rPr lang="en-US" dirty="0"/>
              <a:t> hacienda delivery,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lo </a:t>
            </a:r>
            <a:r>
              <a:rPr lang="en-US" dirty="0" err="1"/>
              <a:t>validamos</a:t>
            </a:r>
            <a:r>
              <a:rPr lang="en-US" dirty="0"/>
              <a:t> </a:t>
            </a:r>
            <a:r>
              <a:rPr lang="en-US" dirty="0" err="1"/>
              <a:t>nosotros</a:t>
            </a:r>
            <a:r>
              <a:rPr lang="en-US" dirty="0"/>
              <a:t>? </a:t>
            </a:r>
            <a:r>
              <a:rPr lang="en-US" dirty="0" err="1"/>
              <a:t>Tenemos</a:t>
            </a:r>
            <a:r>
              <a:rPr lang="en-US" dirty="0"/>
              <a:t> </a:t>
            </a:r>
            <a:r>
              <a:rPr lang="en-US" dirty="0" err="1"/>
              <a:t>acceso</a:t>
            </a:r>
            <a:r>
              <a:rPr lang="en-US" dirty="0"/>
              <a:t> a sus </a:t>
            </a:r>
            <a:r>
              <a:rPr lang="en-US" dirty="0" err="1"/>
              <a:t>desplazamientos</a:t>
            </a:r>
            <a:r>
              <a:rPr lang="en-US" dirty="0"/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Generamos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perfil</a:t>
            </a:r>
            <a:r>
              <a:rPr lang="en-US" dirty="0"/>
              <a:t> alternativo de Pedro, le </a:t>
            </a:r>
            <a:r>
              <a:rPr lang="en-US" dirty="0" err="1"/>
              <a:t>hacemos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oferta</a:t>
            </a:r>
            <a:r>
              <a:rPr lang="en-US" dirty="0"/>
              <a:t> y de </a:t>
            </a:r>
            <a:r>
              <a:rPr lang="en-US" dirty="0" err="1"/>
              <a:t>aceptarla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retirar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cualquiera</a:t>
            </a:r>
            <a:r>
              <a:rPr lang="en-US" dirty="0"/>
              <a:t> de </a:t>
            </a:r>
            <a:r>
              <a:rPr lang="en-US" dirty="0" err="1"/>
              <a:t>nuestros</a:t>
            </a:r>
            <a:r>
              <a:rPr lang="en-US" dirty="0"/>
              <a:t> canales </a:t>
            </a:r>
            <a:r>
              <a:rPr lang="en-US" dirty="0" err="1"/>
              <a:t>aliados</a:t>
            </a:r>
            <a:r>
              <a:rPr lang="en-US" dirty="0"/>
              <a:t>! Y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las </a:t>
            </a:r>
            <a:r>
              <a:rPr lang="en-US" dirty="0" err="1"/>
              <a:t>mismas</a:t>
            </a:r>
            <a:r>
              <a:rPr lang="en-US" dirty="0"/>
              <a:t> </a:t>
            </a:r>
            <a:r>
              <a:rPr lang="en-US" dirty="0" err="1"/>
              <a:t>vías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Todo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movil</a:t>
            </a:r>
            <a:r>
              <a:rPr lang="en-US" dirty="0"/>
              <a:t>.</a:t>
            </a:r>
          </a:p>
        </p:txBody>
      </p:sp>
      <p:sp>
        <p:nvSpPr>
          <p:cNvPr id="343" name="Google Shape;3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V" dirty="0"/>
              <a:t>Luego que hace el sistema?, va midiendo la capacidad de repago de Pedro, lo reclasifica y hace una nueva oferta..  Con esto hemos logrado mas de 93% de recurrencia cuando nuestros clientes tienen nuevas necesidades de capital.</a:t>
            </a:r>
            <a:endParaRPr dirty="0"/>
          </a:p>
        </p:txBody>
      </p:sp>
      <p:sp>
        <p:nvSpPr>
          <p:cNvPr id="379" name="Google Shape;3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>
          <a:extLst>
            <a:ext uri="{FF2B5EF4-FFF2-40B4-BE49-F238E27FC236}">
              <a16:creationId xmlns:a16="http://schemas.microsoft.com/office/drawing/2014/main" id="{D290E18C-F470-DD8F-A57A-12C4C21F7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7:notes">
            <a:extLst>
              <a:ext uri="{FF2B5EF4-FFF2-40B4-BE49-F238E27FC236}">
                <a16:creationId xmlns:a16="http://schemas.microsoft.com/office/drawing/2014/main" id="{201BF2B5-5A9A-2E39-851E-F92DEC29C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17:notes">
            <a:extLst>
              <a:ext uri="{FF2B5EF4-FFF2-40B4-BE49-F238E27FC236}">
                <a16:creationId xmlns:a16="http://schemas.microsoft.com/office/drawing/2014/main" id="{8ACAB199-34CD-9BDC-8360-0957746E1F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DiiMO</a:t>
            </a:r>
            <a:r>
              <a:rPr lang="en-US" dirty="0"/>
              <a:t> temenos </a:t>
            </a:r>
            <a:r>
              <a:rPr lang="en-US" dirty="0" err="1"/>
              <a:t>líneas</a:t>
            </a:r>
            <a:r>
              <a:rPr lang="en-US" dirty="0"/>
              <a:t> de </a:t>
            </a:r>
            <a:r>
              <a:rPr lang="en-US" dirty="0" err="1"/>
              <a:t>productos</a:t>
            </a:r>
            <a:r>
              <a:rPr lang="en-US" dirty="0"/>
              <a:t> de </a:t>
            </a:r>
            <a:r>
              <a:rPr lang="en-US" dirty="0" err="1"/>
              <a:t>financiamiento</a:t>
            </a:r>
            <a:r>
              <a:rPr lang="en-US" dirty="0"/>
              <a:t> </a:t>
            </a:r>
            <a:r>
              <a:rPr lang="en-US" dirty="0" err="1"/>
              <a:t>segmentados</a:t>
            </a:r>
            <a:r>
              <a:rPr lang="en-US" dirty="0"/>
              <a:t>,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trabajamos</a:t>
            </a:r>
            <a:r>
              <a:rPr lang="en-US" dirty="0"/>
              <a:t> con </a:t>
            </a:r>
            <a:r>
              <a:rPr lang="en-US" b="1" dirty="0" err="1"/>
              <a:t>corporativos</a:t>
            </a:r>
            <a:r>
              <a:rPr lang="en-US" dirty="0"/>
              <a:t> para </a:t>
            </a:r>
            <a:r>
              <a:rPr lang="en-US" dirty="0" err="1"/>
              <a:t>ofrecer</a:t>
            </a:r>
            <a:r>
              <a:rPr lang="en-US" dirty="0"/>
              <a:t> </a:t>
            </a:r>
            <a:r>
              <a:rPr lang="en-US" b="1" dirty="0" err="1"/>
              <a:t>beneficios</a:t>
            </a:r>
            <a:r>
              <a:rPr lang="en-US" b="1" dirty="0"/>
              <a:t> </a:t>
            </a:r>
            <a:r>
              <a:rPr lang="en-US" b="1" dirty="0" err="1"/>
              <a:t>exclusivos</a:t>
            </a:r>
            <a:r>
              <a:rPr lang="en-US" dirty="0"/>
              <a:t> a sus </a:t>
            </a:r>
            <a:r>
              <a:rPr lang="en-US" dirty="0" err="1"/>
              <a:t>empleados</a:t>
            </a:r>
            <a:r>
              <a:rPr lang="en-US" dirty="0"/>
              <a:t> y </a:t>
            </a:r>
            <a:r>
              <a:rPr lang="en-US" dirty="0" err="1"/>
              <a:t>clientes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Alimentando</a:t>
            </a:r>
            <a:r>
              <a:rPr lang="en-US" dirty="0"/>
              <a:t> 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modelo</a:t>
            </a:r>
            <a:r>
              <a:rPr lang="en-US" dirty="0"/>
              <a:t> con </a:t>
            </a:r>
            <a:r>
              <a:rPr lang="en-US" dirty="0" err="1"/>
              <a:t>datos</a:t>
            </a:r>
            <a:r>
              <a:rPr lang="en-US" dirty="0"/>
              <a:t> </a:t>
            </a:r>
            <a:r>
              <a:rPr lang="en-US" dirty="0" err="1"/>
              <a:t>deterministicos</a:t>
            </a:r>
            <a:r>
              <a:rPr lang="en-US" dirty="0"/>
              <a:t> lo que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ofrecer</a:t>
            </a:r>
            <a:r>
              <a:rPr lang="en-US" dirty="0"/>
              <a:t> </a:t>
            </a:r>
            <a:r>
              <a:rPr lang="en-US" dirty="0" err="1"/>
              <a:t>productos</a:t>
            </a:r>
            <a:r>
              <a:rPr lang="en-US" dirty="0"/>
              <a:t> </a:t>
            </a:r>
            <a:r>
              <a:rPr lang="en-US" dirty="0" err="1"/>
              <a:t>diferenciados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Muchos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corporativos</a:t>
            </a:r>
            <a:r>
              <a:rPr lang="en-US" dirty="0"/>
              <a:t> </a:t>
            </a:r>
            <a:r>
              <a:rPr lang="en-US" dirty="0" err="1"/>
              <a:t>aquí</a:t>
            </a:r>
            <a:r>
              <a:rPr lang="en-US" dirty="0"/>
              <a:t> presents,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 </a:t>
            </a:r>
            <a:r>
              <a:rPr lang="en-US" dirty="0" err="1"/>
              <a:t>distribución</a:t>
            </a:r>
            <a:r>
              <a:rPr lang="en-US" dirty="0"/>
              <a:t>, </a:t>
            </a:r>
            <a:r>
              <a:rPr lang="en-US" dirty="0" err="1"/>
              <a:t>visitan</a:t>
            </a:r>
            <a:r>
              <a:rPr lang="en-US" dirty="0"/>
              <a:t> a </a:t>
            </a:r>
            <a:r>
              <a:rPr lang="en-US" dirty="0" err="1"/>
              <a:t>diario</a:t>
            </a:r>
            <a:r>
              <a:rPr lang="en-US" dirty="0"/>
              <a:t> miles de puntos de </a:t>
            </a:r>
            <a:r>
              <a:rPr lang="en-US" dirty="0" err="1"/>
              <a:t>ventas</a:t>
            </a:r>
            <a:r>
              <a:rPr lang="en-US" dirty="0"/>
              <a:t> del canal </a:t>
            </a:r>
            <a:r>
              <a:rPr lang="en-US" dirty="0" err="1"/>
              <a:t>tradicional</a:t>
            </a:r>
            <a:r>
              <a:rPr lang="en-US" dirty="0"/>
              <a:t>, </a:t>
            </a:r>
            <a:r>
              <a:rPr lang="en-US" dirty="0" err="1"/>
              <a:t>donde</a:t>
            </a:r>
            <a:r>
              <a:rPr lang="en-US" dirty="0"/>
              <a:t> se </a:t>
            </a:r>
            <a:r>
              <a:rPr lang="en-US" dirty="0" err="1"/>
              <a:t>pudieran</a:t>
            </a:r>
            <a:r>
              <a:rPr lang="en-US" dirty="0"/>
              <a:t> </a:t>
            </a:r>
            <a:r>
              <a:rPr lang="en-US" dirty="0" err="1"/>
              <a:t>ofrerles</a:t>
            </a:r>
            <a:r>
              <a:rPr lang="en-US" dirty="0"/>
              <a:t> </a:t>
            </a:r>
            <a:r>
              <a:rPr lang="en-US" dirty="0" err="1"/>
              <a:t>apalancar</a:t>
            </a:r>
            <a:r>
              <a:rPr lang="en-US" dirty="0"/>
              <a:t> la </a:t>
            </a:r>
            <a:r>
              <a:rPr lang="en-US" dirty="0" err="1"/>
              <a:t>compra</a:t>
            </a:r>
            <a:r>
              <a:rPr lang="en-US" dirty="0"/>
              <a:t>..</a:t>
            </a:r>
            <a:r>
              <a:rPr lang="en-US" dirty="0" err="1"/>
              <a:t>trayendo</a:t>
            </a:r>
            <a:r>
              <a:rPr lang="en-US" dirty="0"/>
              <a:t> </a:t>
            </a:r>
            <a:r>
              <a:rPr lang="en-US" dirty="0" err="1"/>
              <a:t>ahorros</a:t>
            </a:r>
            <a:r>
              <a:rPr lang="en-US" dirty="0"/>
              <a:t> no solo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frecuencia</a:t>
            </a:r>
            <a:r>
              <a:rPr lang="en-US" dirty="0"/>
              <a:t> de </a:t>
            </a:r>
            <a:r>
              <a:rPr lang="en-US" dirty="0" err="1"/>
              <a:t>visitas</a:t>
            </a:r>
            <a:r>
              <a:rPr lang="en-US" dirty="0"/>
              <a:t>… </a:t>
            </a:r>
            <a:r>
              <a:rPr lang="en-US" dirty="0" err="1"/>
              <a:t>si</a:t>
            </a:r>
            <a:r>
              <a:rPr lang="en-US" dirty="0"/>
              <a:t> no </a:t>
            </a:r>
            <a:r>
              <a:rPr lang="en-US" dirty="0" err="1"/>
              <a:t>mayores</a:t>
            </a:r>
            <a:r>
              <a:rPr lang="en-US" dirty="0"/>
              <a:t> </a:t>
            </a:r>
            <a:r>
              <a:rPr lang="en-US" dirty="0" err="1"/>
              <a:t>volúmenes</a:t>
            </a:r>
            <a:r>
              <a:rPr lang="en-US" dirty="0"/>
              <a:t> de </a:t>
            </a:r>
            <a:r>
              <a:rPr lang="en-US" dirty="0" err="1"/>
              <a:t>compra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Y </a:t>
            </a:r>
            <a:r>
              <a:rPr lang="en-US" dirty="0" err="1"/>
              <a:t>ademas</a:t>
            </a:r>
            <a:r>
              <a:rPr lang="en-US" dirty="0"/>
              <a:t>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tienditas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cientos</a:t>
            </a:r>
            <a:r>
              <a:rPr lang="en-US" dirty="0"/>
              <a:t> de </a:t>
            </a:r>
            <a:r>
              <a:rPr lang="en-US" dirty="0" err="1"/>
              <a:t>clientes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visitan</a:t>
            </a:r>
            <a:r>
              <a:rPr lang="en-US" dirty="0"/>
              <a:t> a </a:t>
            </a:r>
            <a:r>
              <a:rPr lang="en-US" dirty="0" err="1"/>
              <a:t>diario</a:t>
            </a:r>
            <a:r>
              <a:rPr lang="en-US" dirty="0"/>
              <a:t>, </a:t>
            </a:r>
            <a:r>
              <a:rPr lang="en-US" dirty="0" err="1"/>
              <a:t>pudiendo</a:t>
            </a:r>
            <a:r>
              <a:rPr lang="en-US" dirty="0"/>
              <a:t> </a:t>
            </a:r>
            <a:r>
              <a:rPr lang="en-US" dirty="0" err="1"/>
              <a:t>convertirse</a:t>
            </a:r>
            <a:r>
              <a:rPr lang="en-US" dirty="0"/>
              <a:t> un </a:t>
            </a:r>
            <a:r>
              <a:rPr lang="en-US" dirty="0" err="1"/>
              <a:t>agente</a:t>
            </a:r>
            <a:r>
              <a:rPr lang="en-US" dirty="0"/>
              <a:t> </a:t>
            </a:r>
            <a:r>
              <a:rPr lang="en-US" dirty="0" err="1"/>
              <a:t>originador</a:t>
            </a:r>
            <a:r>
              <a:rPr lang="en-US" dirty="0"/>
              <a:t> de </a:t>
            </a:r>
            <a:r>
              <a:rPr lang="en-US" dirty="0" err="1"/>
              <a:t>credito</a:t>
            </a:r>
            <a:r>
              <a:rPr lang="en-US" dirty="0"/>
              <a:t>..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Sin </a:t>
            </a:r>
            <a:r>
              <a:rPr lang="en-US" dirty="0" err="1"/>
              <a:t>duda</a:t>
            </a:r>
            <a:r>
              <a:rPr lang="en-US" dirty="0"/>
              <a:t>, hay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oportunidades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de las </a:t>
            </a:r>
            <a:r>
              <a:rPr lang="en-US" dirty="0" err="1"/>
              <a:t>industrias</a:t>
            </a:r>
            <a:r>
              <a:rPr lang="en-US" dirty="0"/>
              <a:t> </a:t>
            </a:r>
            <a:r>
              <a:rPr lang="en-US" dirty="0" err="1"/>
              <a:t>representadas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foro</a:t>
            </a:r>
            <a:r>
              <a:rPr lang="en-US" dirty="0"/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39" name="Google Shape;439;p17:notes">
            <a:extLst>
              <a:ext uri="{FF2B5EF4-FFF2-40B4-BE49-F238E27FC236}">
                <a16:creationId xmlns:a16="http://schemas.microsoft.com/office/drawing/2014/main" id="{79215866-67E6-A65C-F96D-8CE0C46C75A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1833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3" name="Google Shape;48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inicio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operaciones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hemos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otrogado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cerca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100K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prestamos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$100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promedio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hemos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desembolsado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acumulado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la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fecha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mas de $8M y solo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año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2025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esperamos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mas que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duplicar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acumualdo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dk1"/>
              </a:solidFill>
              <a:latin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Estamos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prontos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a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lanzar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Honduras y con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miras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a la expansion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otros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mercados de la region.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dk1"/>
              </a:solidFill>
              <a:latin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Con la meta de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desombolsar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mas de 1M de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prestamos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al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año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para </a:t>
            </a:r>
            <a:r>
              <a:rPr lang="en-US" sz="1200" dirty="0" err="1">
                <a:solidFill>
                  <a:schemeClr val="dk1"/>
                </a:solidFill>
                <a:latin typeface="Arial"/>
                <a:cs typeface="Arial"/>
                <a:sym typeface="Arial"/>
              </a:rPr>
              <a:t>el</a:t>
            </a:r>
            <a:r>
              <a:rPr lang="en-US" sz="1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 2028! </a:t>
            </a:r>
            <a:endParaRPr dirty="0"/>
          </a:p>
        </p:txBody>
      </p:sp>
      <p:sp>
        <p:nvSpPr>
          <p:cNvPr id="484" name="Google Shape;484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Hablando</a:t>
            </a:r>
            <a:r>
              <a:rPr lang="en-US" dirty="0"/>
              <a:t> de inclusion: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datos</a:t>
            </a:r>
            <a:r>
              <a:rPr lang="en-US" dirty="0"/>
              <a:t> </a:t>
            </a:r>
            <a:r>
              <a:rPr lang="en-US" dirty="0" err="1"/>
              <a:t>demuestran</a:t>
            </a:r>
            <a:r>
              <a:rPr lang="en-US" dirty="0"/>
              <a:t> que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trabajando</a:t>
            </a:r>
            <a:r>
              <a:rPr lang="en-US" dirty="0"/>
              <a:t> </a:t>
            </a:r>
            <a:r>
              <a:rPr lang="en-US" dirty="0" err="1"/>
              <a:t>directamente</a:t>
            </a:r>
            <a:r>
              <a:rPr lang="en-US" dirty="0"/>
              <a:t> con las </a:t>
            </a:r>
            <a:r>
              <a:rPr lang="en-US" b="1" dirty="0" err="1"/>
              <a:t>poblaciones</a:t>
            </a:r>
            <a:r>
              <a:rPr lang="en-US" b="1" dirty="0"/>
              <a:t> </a:t>
            </a:r>
            <a:r>
              <a:rPr lang="en-US" b="1" dirty="0" err="1"/>
              <a:t>más</a:t>
            </a:r>
            <a:r>
              <a:rPr lang="en-US" b="1" dirty="0"/>
              <a:t> </a:t>
            </a:r>
            <a:r>
              <a:rPr lang="en-US" b="1" dirty="0" err="1"/>
              <a:t>desatendidas</a:t>
            </a:r>
            <a:r>
              <a:rPr lang="en-US" dirty="0"/>
              <a:t> que </a:t>
            </a:r>
            <a:r>
              <a:rPr lang="en-US" dirty="0" err="1"/>
              <a:t>realmente</a:t>
            </a:r>
            <a:r>
              <a:rPr lang="en-US" dirty="0"/>
              <a:t> </a:t>
            </a:r>
            <a:r>
              <a:rPr lang="en-US" dirty="0" err="1"/>
              <a:t>necesitan</a:t>
            </a:r>
            <a:r>
              <a:rPr lang="en-US" dirty="0"/>
              <a:t> </a:t>
            </a:r>
            <a:r>
              <a:rPr lang="en-US" dirty="0" err="1"/>
              <a:t>acceso</a:t>
            </a:r>
            <a:r>
              <a:rPr lang="en-US" dirty="0"/>
              <a:t> a </a:t>
            </a:r>
            <a:r>
              <a:rPr lang="en-US" dirty="0" err="1"/>
              <a:t>crédito</a:t>
            </a:r>
            <a:endParaRPr lang="en-US" dirty="0"/>
          </a:p>
        </p:txBody>
      </p:sp>
      <p:sp>
        <p:nvSpPr>
          <p:cNvPr id="517" name="Google Shape;51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9" name="Google Shape;53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En </a:t>
            </a:r>
            <a:r>
              <a:rPr lang="en-US" dirty="0" err="1"/>
              <a:t>resumen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DiiMO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proporcionando</a:t>
            </a:r>
            <a:r>
              <a:rPr lang="en-US" dirty="0"/>
              <a:t> </a:t>
            </a:r>
            <a:r>
              <a:rPr lang="en-US" dirty="0" err="1"/>
              <a:t>soluciones</a:t>
            </a:r>
            <a:r>
              <a:rPr lang="en-US" dirty="0"/>
              <a:t> </a:t>
            </a:r>
            <a:r>
              <a:rPr lang="en-US" b="1" dirty="0" err="1"/>
              <a:t>justas</a:t>
            </a:r>
            <a:r>
              <a:rPr lang="en-US" dirty="0"/>
              <a:t> y </a:t>
            </a:r>
            <a:r>
              <a:rPr lang="en-US" b="1" dirty="0" err="1"/>
              <a:t>personalizadas</a:t>
            </a:r>
            <a:r>
              <a:rPr lang="en-US" dirty="0"/>
              <a:t> para </a:t>
            </a:r>
            <a:r>
              <a:rPr lang="en-US" dirty="0" err="1"/>
              <a:t>quienes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lo </a:t>
            </a:r>
            <a:r>
              <a:rPr lang="en-US" dirty="0" err="1"/>
              <a:t>necesitan</a:t>
            </a:r>
            <a:r>
              <a:rPr lang="en-US" dirty="0"/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interesados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colaborar</a:t>
            </a:r>
            <a:r>
              <a:rPr lang="en-US" dirty="0"/>
              <a:t> o </a:t>
            </a:r>
            <a:r>
              <a:rPr lang="en-US" dirty="0" err="1"/>
              <a:t>aprender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mejorar</a:t>
            </a:r>
            <a:r>
              <a:rPr lang="en-US" dirty="0"/>
              <a:t> 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financiera</a:t>
            </a:r>
            <a:r>
              <a:rPr lang="en-US" dirty="0"/>
              <a:t> de sus </a:t>
            </a:r>
            <a:r>
              <a:rPr lang="en-US" dirty="0" err="1"/>
              <a:t>clientes</a:t>
            </a:r>
            <a:r>
              <a:rPr lang="en-US" dirty="0"/>
              <a:t> o </a:t>
            </a:r>
            <a:r>
              <a:rPr lang="en-US" dirty="0" err="1"/>
              <a:t>empleados</a:t>
            </a:r>
            <a:r>
              <a:rPr lang="en-US" dirty="0"/>
              <a:t>, </a:t>
            </a:r>
            <a:r>
              <a:rPr lang="en-US" dirty="0" err="1"/>
              <a:t>estaré</a:t>
            </a:r>
            <a:r>
              <a:rPr lang="en-US" dirty="0"/>
              <a:t> </a:t>
            </a:r>
            <a:r>
              <a:rPr lang="en-US" dirty="0" err="1"/>
              <a:t>encantado</a:t>
            </a:r>
            <a:r>
              <a:rPr lang="en-US" dirty="0"/>
              <a:t> de </a:t>
            </a:r>
            <a:r>
              <a:rPr lang="en-US" dirty="0" err="1"/>
              <a:t>hablar</a:t>
            </a:r>
            <a:r>
              <a:rPr lang="en-US" dirty="0"/>
              <a:t> con </a:t>
            </a:r>
            <a:r>
              <a:rPr lang="en-US" dirty="0" err="1"/>
              <a:t>ustedes</a:t>
            </a:r>
            <a:r>
              <a:rPr lang="en-US" dirty="0"/>
              <a:t>. ¡Gracias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atención</a:t>
            </a:r>
            <a:r>
              <a:rPr lang="en-US" dirty="0"/>
              <a:t>!</a:t>
            </a:r>
            <a:endParaRPr dirty="0"/>
          </a:p>
        </p:txBody>
      </p:sp>
      <p:sp>
        <p:nvSpPr>
          <p:cNvPr id="540" name="Google Shape;54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2"/>
          <p:cNvSpPr txBox="1">
            <a:spLocks noGrp="1"/>
          </p:cNvSpPr>
          <p:nvPr>
            <p:ph type="ctrTitle"/>
          </p:nvPr>
        </p:nvSpPr>
        <p:spPr>
          <a:xfrm>
            <a:off x="914400" y="914401"/>
            <a:ext cx="5181600" cy="1011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"/>
              <a:buNone/>
              <a:defRPr sz="2800"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ubTitle" idx="1"/>
          </p:nvPr>
        </p:nvSpPr>
        <p:spPr>
          <a:xfrm>
            <a:off x="914400" y="2076226"/>
            <a:ext cx="4724400" cy="388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Geo"/>
                <a:ea typeface="Geo"/>
                <a:cs typeface="Geo"/>
                <a:sym typeface="Ge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76">
          <p15:clr>
            <a:srgbClr val="FBAE40"/>
          </p15:clr>
        </p15:guide>
        <p15:guide id="4" orient="horz" pos="576">
          <p15:clr>
            <a:srgbClr val="FBAE40"/>
          </p15:clr>
        </p15:guide>
        <p15:guide id="5" orient="horz" pos="3744">
          <p15:clr>
            <a:srgbClr val="FBAE40"/>
          </p15:clr>
        </p15:guide>
        <p15:guide id="6" pos="4128">
          <p15:clr>
            <a:srgbClr val="FBAE40"/>
          </p15:clr>
        </p15:guide>
        <p15:guide id="7" pos="3552">
          <p15:clr>
            <a:srgbClr val="FBAE40"/>
          </p15:clr>
        </p15:guide>
        <p15:guide id="8" pos="7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" name="Google Shape;22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5181600" cy="946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"/>
              <a:buNone/>
              <a:defRPr sz="28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914400" y="2033195"/>
            <a:ext cx="4724400" cy="3910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orient="horz" pos="576">
          <p15:clr>
            <a:srgbClr val="F26B43"/>
          </p15:clr>
        </p15:guide>
        <p15:guide id="5" pos="4128">
          <p15:clr>
            <a:srgbClr val="F26B43"/>
          </p15:clr>
        </p15:guide>
        <p15:guide id="6" pos="3552">
          <p15:clr>
            <a:srgbClr val="F26B43"/>
          </p15:clr>
        </p15:guide>
        <p15:guide id="7" orient="horz" pos="3744">
          <p15:clr>
            <a:srgbClr val="F26B43"/>
          </p15:clr>
        </p15:guide>
        <p15:guide id="8" pos="71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6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5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19" Type="http://schemas.openxmlformats.org/officeDocument/2006/relationships/image" Target="../media/image46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6.png"/><Relationship Id="rId7" Type="http://schemas.openxmlformats.org/officeDocument/2006/relationships/image" Target="../media/image47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image" Target="../media/image49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"/>
          <p:cNvSpPr txBox="1"/>
          <p:nvPr/>
        </p:nvSpPr>
        <p:spPr>
          <a:xfrm>
            <a:off x="6405001" y="3429000"/>
            <a:ext cx="50292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i="0" u="none" strike="noStrike" cap="none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Transformando el acceso a capital para las mayorías en </a:t>
            </a:r>
            <a:r>
              <a:rPr lang="en-US" sz="2900" i="0" u="none" strike="noStrike" cap="none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El Salvador</a:t>
            </a:r>
            <a:endParaRPr sz="11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" name="Google Shape;28;p1"/>
          <p:cNvPicPr preferRelativeResize="0"/>
          <p:nvPr/>
        </p:nvPicPr>
        <p:blipFill rotWithShape="1">
          <a:blip r:embed="rId3">
            <a:alphaModFix amt="68000"/>
          </a:blip>
          <a:srcRect l="11308" b="28332"/>
          <a:stretch/>
        </p:blipFill>
        <p:spPr>
          <a:xfrm>
            <a:off x="-245515" y="2667238"/>
            <a:ext cx="6464713" cy="419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A person holding a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656" y="745435"/>
            <a:ext cx="5049213" cy="543559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"/>
          <p:cNvSpPr/>
          <p:nvPr/>
        </p:nvSpPr>
        <p:spPr>
          <a:xfrm>
            <a:off x="1046922" y="5132230"/>
            <a:ext cx="1728495" cy="276660"/>
          </a:xfrm>
          <a:prstGeom prst="roundRect">
            <a:avLst>
              <a:gd name="adj" fmla="val 16667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Geo"/>
                <a:ea typeface="Geo"/>
                <a:cs typeface="Geo"/>
                <a:sym typeface="Geo"/>
              </a:rPr>
              <a:t>DiiMO customer since 2022</a:t>
            </a:r>
            <a:endParaRPr/>
          </a:p>
        </p:txBody>
      </p:sp>
      <p:pic>
        <p:nvPicPr>
          <p:cNvPr id="31" name="Google Shape;3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5001" y="1725772"/>
            <a:ext cx="4720198" cy="1206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470883" y="622880"/>
            <a:ext cx="2343996" cy="109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"/>
          <p:cNvSpPr txBox="1"/>
          <p:nvPr/>
        </p:nvSpPr>
        <p:spPr>
          <a:xfrm>
            <a:off x="332066" y="6564208"/>
            <a:ext cx="909171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F7F7F"/>
                </a:solidFill>
                <a:latin typeface="Geo"/>
                <a:ea typeface="Geo"/>
                <a:cs typeface="Geo"/>
                <a:sym typeface="Geo"/>
              </a:rPr>
              <a:t>Sources: World Bank, ABANSA</a:t>
            </a:r>
            <a:endParaRPr sz="800" b="1">
              <a:solidFill>
                <a:srgbClr val="7F7F7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880375" y="2493150"/>
            <a:ext cx="2756400" cy="532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843874" y="1847775"/>
            <a:ext cx="67746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Acceso al crédito en </a:t>
            </a:r>
            <a:endParaRPr sz="3600" i="0" u="none" strike="noStrike" cap="none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El Salvador: </a:t>
            </a:r>
            <a:endParaRPr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¿Quiénes tienen acceso y quiénes no?</a:t>
            </a:r>
            <a:endParaRPr sz="3600">
              <a:solidFill>
                <a:srgbClr val="589858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475" y="4542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196775" y="4938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52" name="Picture 4" descr="Hand Holding Credit Card, Financial Transaction, E-commerce Payment, Secure  Purchase, Contactless Payment PNG">
            <a:extLst>
              <a:ext uri="{FF2B5EF4-FFF2-40B4-BE49-F238E27FC236}">
                <a16:creationId xmlns:a16="http://schemas.microsoft.com/office/drawing/2014/main" id="{304A2BB2-957D-EA7E-4C80-32E3EE1DB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239" y="493840"/>
            <a:ext cx="6704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470883" y="622880"/>
            <a:ext cx="2343996" cy="109823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3"/>
          <p:cNvSpPr txBox="1"/>
          <p:nvPr/>
        </p:nvSpPr>
        <p:spPr>
          <a:xfrm>
            <a:off x="533401" y="685800"/>
            <a:ext cx="7195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Acceso al crédito en El Salvador:</a:t>
            </a:r>
            <a:endParaRPr sz="22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¿Quiénes tienen acceso y quiénes no?</a:t>
            </a:r>
            <a:endParaRPr sz="2800">
              <a:solidFill>
                <a:srgbClr val="589858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0" name="Google Shape;5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"/>
          <p:cNvSpPr/>
          <p:nvPr/>
        </p:nvSpPr>
        <p:spPr>
          <a:xfrm>
            <a:off x="1473200" y="2597254"/>
            <a:ext cx="4432300" cy="2762146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2" name="Google Shape;52;p3"/>
          <p:cNvSpPr txBox="1"/>
          <p:nvPr/>
        </p:nvSpPr>
        <p:spPr>
          <a:xfrm>
            <a:off x="2579736" y="2706283"/>
            <a:ext cx="22191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14%</a:t>
            </a:r>
            <a:endParaRPr sz="12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" name="Google Shape;53;p3"/>
          <p:cNvSpPr txBox="1"/>
          <p:nvPr/>
        </p:nvSpPr>
        <p:spPr>
          <a:xfrm>
            <a:off x="1879600" y="3952615"/>
            <a:ext cx="35982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De la población ha prestado dinero de una institución formal.</a:t>
            </a:r>
            <a:endParaRPr sz="12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cxnSp>
        <p:nvCxnSpPr>
          <p:cNvPr id="54" name="Google Shape;54;p3"/>
          <p:cNvCxnSpPr/>
          <p:nvPr/>
        </p:nvCxnSpPr>
        <p:spPr>
          <a:xfrm>
            <a:off x="2046815" y="3906612"/>
            <a:ext cx="3263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" name="Google Shape;55;p3"/>
          <p:cNvSpPr txBox="1"/>
          <p:nvPr/>
        </p:nvSpPr>
        <p:spPr>
          <a:xfrm>
            <a:off x="6705590" y="2719348"/>
            <a:ext cx="3815700" cy="295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“Los </a:t>
            </a:r>
            <a:r>
              <a:rPr lang="en-US" sz="2400" dirty="0" err="1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bancarizados</a:t>
            </a:r>
            <a:r>
              <a:rPr lang="en-US" sz="24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”</a:t>
            </a:r>
            <a:endParaRPr sz="2400" dirty="0"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800"/>
              <a:buFont typeface="Lexend Light"/>
              <a:buChar char="•"/>
            </a:pP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Ingresos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predecibles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y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comprobables</a:t>
            </a:r>
            <a:endParaRPr lang="en-US" sz="180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80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800"/>
              <a:buFont typeface="Lexend Light"/>
              <a:buChar char="•"/>
            </a:pP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Historial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crediticio</a:t>
            </a:r>
            <a:endParaRPr sz="1800" dirty="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80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800"/>
              <a:buFont typeface="Lexend Light"/>
              <a:buChar char="•"/>
            </a:pP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Condiciones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claras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y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seguras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endParaRPr sz="1800" dirty="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80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800"/>
              <a:buFont typeface="Lexend Light"/>
              <a:buChar char="•"/>
            </a:pP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Relaciones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establecidas</a:t>
            </a:r>
            <a:endParaRPr sz="1800"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332066" y="6564208"/>
            <a:ext cx="909171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F7F7F"/>
                </a:solidFill>
                <a:latin typeface="Geo"/>
                <a:ea typeface="Geo"/>
                <a:cs typeface="Geo"/>
                <a:sym typeface="Geo"/>
              </a:rPr>
              <a:t>Sources: World Bank, ABANSA</a:t>
            </a:r>
            <a:endParaRPr sz="800" b="1">
              <a:solidFill>
                <a:srgbClr val="7F7F7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8" name="Google Shape;58;p3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59" name="Google Shape;59;p3" title="banc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3400" y="1813998"/>
            <a:ext cx="676750" cy="67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ash money - Free business and finance ...">
            <a:extLst>
              <a:ext uri="{FF2B5EF4-FFF2-40B4-BE49-F238E27FC236}">
                <a16:creationId xmlns:a16="http://schemas.microsoft.com/office/drawing/2014/main" id="{54108A87-13CD-9C4E-8C1B-F18EF5898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052" y="943850"/>
            <a:ext cx="971323" cy="97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Google Shape;8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0470883" y="622880"/>
            <a:ext cx="2343996" cy="109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"/>
          <p:cNvSpPr/>
          <p:nvPr/>
        </p:nvSpPr>
        <p:spPr>
          <a:xfrm>
            <a:off x="554231" y="3109561"/>
            <a:ext cx="2551800" cy="15567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1104936" y="3237672"/>
            <a:ext cx="148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C4E0B2"/>
                </a:solidFill>
                <a:latin typeface="Lexend"/>
                <a:ea typeface="Lexend"/>
                <a:cs typeface="Lexend"/>
                <a:sym typeface="Lexend"/>
              </a:rPr>
              <a:t>14%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645921" y="4000133"/>
            <a:ext cx="2337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4E0B2"/>
                </a:solidFill>
                <a:latin typeface="Lexend Light"/>
                <a:ea typeface="Lexend Light"/>
                <a:cs typeface="Lexend Light"/>
                <a:sym typeface="Lexend Light"/>
              </a:rPr>
              <a:t>De la población ha prestado dinero de una </a:t>
            </a:r>
            <a:r>
              <a:rPr lang="en-US" sz="1200">
                <a:solidFill>
                  <a:srgbClr val="C4E0B2"/>
                </a:solidFill>
                <a:latin typeface="Lexend Light"/>
                <a:ea typeface="Lexend Light"/>
                <a:cs typeface="Lexend Light"/>
                <a:sym typeface="Lexend Light"/>
              </a:rPr>
              <a:t>institución</a:t>
            </a:r>
            <a:r>
              <a:rPr lang="en-US" sz="1100">
                <a:solidFill>
                  <a:srgbClr val="C4E0B2"/>
                </a:solidFill>
                <a:latin typeface="Lexend Light"/>
                <a:ea typeface="Lexend Light"/>
                <a:cs typeface="Lexend Light"/>
                <a:sym typeface="Lexend Light"/>
              </a:rPr>
              <a:t> formal.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cxnSp>
        <p:nvCxnSpPr>
          <p:cNvPr id="92" name="Google Shape;92;p5"/>
          <p:cNvCxnSpPr/>
          <p:nvPr/>
        </p:nvCxnSpPr>
        <p:spPr>
          <a:xfrm>
            <a:off x="881284" y="4000133"/>
            <a:ext cx="1866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3" name="Google Shape;93;p5"/>
          <p:cNvSpPr txBox="1"/>
          <p:nvPr/>
        </p:nvSpPr>
        <p:spPr>
          <a:xfrm>
            <a:off x="332066" y="6564208"/>
            <a:ext cx="909171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F7F7F"/>
                </a:solidFill>
                <a:latin typeface="Geo"/>
                <a:ea typeface="Geo"/>
                <a:cs typeface="Geo"/>
                <a:sym typeface="Geo"/>
              </a:rPr>
              <a:t>Sources: World Bank, ABANSA</a:t>
            </a:r>
            <a:endParaRPr sz="800" b="1">
              <a:solidFill>
                <a:srgbClr val="7F7F7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7862154" y="1669025"/>
            <a:ext cx="2829300" cy="19698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8230952" y="1761063"/>
            <a:ext cx="2087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86%</a:t>
            </a:r>
            <a:endParaRPr dirty="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8076730" y="2694148"/>
            <a:ext cx="23373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Económicamente activa sin acceso al crédito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cxnSp>
        <p:nvCxnSpPr>
          <p:cNvPr id="97" name="Google Shape;97;p5"/>
          <p:cNvCxnSpPr/>
          <p:nvPr/>
        </p:nvCxnSpPr>
        <p:spPr>
          <a:xfrm>
            <a:off x="8312094" y="2599720"/>
            <a:ext cx="1866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8" name="Google Shape;98;p5"/>
          <p:cNvSpPr txBox="1"/>
          <p:nvPr/>
        </p:nvSpPr>
        <p:spPr>
          <a:xfrm>
            <a:off x="7862154" y="3725943"/>
            <a:ext cx="3554343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_tradnl" sz="1600" noProof="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1080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600"/>
              <a:buFont typeface="Lexend Light"/>
              <a:buChar char="•"/>
            </a:pPr>
            <a:r>
              <a:rPr lang="es-ES_tradnl" sz="1600" noProof="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Ingresos irregulares o menores a $500</a:t>
            </a:r>
            <a:endParaRPr lang="es-ES_tradnl" noProof="0" dirty="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63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s-ES_tradnl" sz="1600" noProof="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1080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600"/>
              <a:buFont typeface="Lexend Light"/>
              <a:buChar char="•"/>
            </a:pPr>
            <a:r>
              <a:rPr lang="es-ES_tradnl" sz="1600" noProof="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Economía en EFECTIVO</a:t>
            </a:r>
            <a:endParaRPr lang="es-ES_tradnl" noProof="0" dirty="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63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s-ES_tradnl" sz="1600" noProof="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1080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600"/>
              <a:buFont typeface="Lexend Light"/>
              <a:buChar char="•"/>
            </a:pPr>
            <a:r>
              <a:rPr lang="es-ES_tradnl" sz="1600" noProof="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Sin o con mal historial </a:t>
            </a:r>
            <a:endParaRPr lang="es-ES_tradnl" noProof="0" dirty="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63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s-ES_tradnl" sz="1600" noProof="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8000" marR="0" lvl="0" indent="-1080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600"/>
              <a:buFont typeface="Lexend Light"/>
              <a:buChar char="•"/>
            </a:pPr>
            <a:r>
              <a:rPr lang="es-ES_tradnl" sz="1600" noProof="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Hiper fragmentado y bajo volumen</a:t>
            </a:r>
            <a:endParaRPr lang="es-ES_tradnl" noProof="0"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" name="Google Shape;99;p5"/>
          <p:cNvSpPr txBox="1"/>
          <p:nvPr/>
        </p:nvSpPr>
        <p:spPr>
          <a:xfrm>
            <a:off x="1674901" y="295350"/>
            <a:ext cx="68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Acceso al crédito: ¿Quiénes tienen acceso y quiénes no?</a:t>
            </a:r>
            <a:endParaRPr sz="1800">
              <a:solidFill>
                <a:srgbClr val="589858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01" name="Google Shape;101;p5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" name="Google Shape;102;p5"/>
          <p:cNvSpPr txBox="1"/>
          <p:nvPr/>
        </p:nvSpPr>
        <p:spPr>
          <a:xfrm>
            <a:off x="798324" y="1984450"/>
            <a:ext cx="2192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“Los bancarizados”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1459825" y="2508838"/>
            <a:ext cx="772200" cy="772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04" name="Google Shape;104;p5" title="banc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07550" y="2528086"/>
            <a:ext cx="676750" cy="67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"/>
          <p:cNvSpPr txBox="1"/>
          <p:nvPr/>
        </p:nvSpPr>
        <p:spPr>
          <a:xfrm>
            <a:off x="3554975" y="3087500"/>
            <a:ext cx="39204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¿</a:t>
            </a:r>
            <a:r>
              <a:rPr lang="en-US" sz="2300" dirty="0" err="1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Qué</a:t>
            </a:r>
            <a:r>
              <a:rPr lang="en-US" sz="2300" dirty="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 tan </a:t>
            </a:r>
            <a:r>
              <a:rPr lang="en-US" sz="2300" dirty="0" err="1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grande</a:t>
            </a:r>
            <a:r>
              <a:rPr lang="en-US" sz="2300" dirty="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 es la </a:t>
            </a:r>
            <a:r>
              <a:rPr lang="en-US" sz="2300" dirty="0" err="1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brecha</a:t>
            </a:r>
            <a:r>
              <a:rPr lang="en-US" sz="2300" dirty="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2300" dirty="0" err="1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en</a:t>
            </a:r>
            <a:r>
              <a:rPr lang="en-US" sz="2300" dirty="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 El Salvador</a:t>
            </a:r>
            <a:r>
              <a:rPr lang="en-US" sz="23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?</a:t>
            </a:r>
            <a:endParaRPr sz="2100" dirty="0"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106" name="Google Shape;106;p5" title="el-salvado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30699" y="2329763"/>
            <a:ext cx="539924" cy="53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n apron&#10;&#10;AI-generated content may be incorrect.">
            <a:extLst>
              <a:ext uri="{FF2B5EF4-FFF2-40B4-BE49-F238E27FC236}">
                <a16:creationId xmlns:a16="http://schemas.microsoft.com/office/drawing/2014/main" id="{E75106F2-8049-024A-A258-67846A8D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19794" y="-2475571"/>
            <a:ext cx="9333571" cy="9333571"/>
          </a:xfrm>
          <a:prstGeom prst="rect">
            <a:avLst/>
          </a:prstGeom>
        </p:spPr>
      </p:pic>
      <p:pic>
        <p:nvPicPr>
          <p:cNvPr id="113" name="Google Shape;113;g345f55bdcf7_0_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0470882" y="622878"/>
            <a:ext cx="2343999" cy="109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345f55bdcf7_0_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45f55bdcf7_0_42"/>
          <p:cNvSpPr txBox="1"/>
          <p:nvPr/>
        </p:nvSpPr>
        <p:spPr>
          <a:xfrm>
            <a:off x="1674901" y="295350"/>
            <a:ext cx="68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Acceso al crédito: ¿Quiénes tienen acceso y quiénes no?</a:t>
            </a:r>
            <a:endParaRPr sz="1800">
              <a:solidFill>
                <a:srgbClr val="589858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17" name="Google Shape;117;g345f55bdcf7_0_42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18" name="Google Shape;118;g345f55bdcf7_0_42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9" name="Google Shape;119;g345f55bdcf7_0_42" descr="Anyfin &quot;Loan shark zones&quot; by Acne ..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01982" y="1317580"/>
            <a:ext cx="3216253" cy="2140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45f55bdcf7_0_42"/>
          <p:cNvSpPr txBox="1"/>
          <p:nvPr/>
        </p:nvSpPr>
        <p:spPr>
          <a:xfrm>
            <a:off x="7654374" y="3651300"/>
            <a:ext cx="37743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+/- 3,000% de </a:t>
            </a:r>
            <a:r>
              <a:rPr lang="en-US" sz="1800" dirty="0" err="1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interés</a:t>
            </a:r>
            <a:r>
              <a:rPr lang="en-US" sz="1800" dirty="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anualizado</a:t>
            </a:r>
            <a:endParaRPr dirty="0"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800"/>
              <a:buFont typeface="Lexend Light"/>
              <a:buChar char="•"/>
            </a:pP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Problemas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de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seguridad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personal</a:t>
            </a:r>
            <a:endParaRPr dirty="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800"/>
              <a:buFont typeface="Lexend Light"/>
              <a:buChar char="•"/>
            </a:pP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Estrés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y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ansiedad</a:t>
            </a:r>
            <a:endParaRPr dirty="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800"/>
              <a:buFont typeface="Lexend Medium"/>
              <a:buChar char="•"/>
            </a:pPr>
            <a:r>
              <a:rPr lang="en-US" sz="1800" dirty="0">
                <a:solidFill>
                  <a:srgbClr val="193B26"/>
                </a:solidFill>
                <a:highlight>
                  <a:srgbClr val="FFFF00"/>
                </a:highlight>
                <a:latin typeface="Lexend Medium"/>
                <a:ea typeface="Lexend Medium"/>
                <a:cs typeface="Lexend Medium"/>
                <a:sym typeface="Lexend Medium"/>
              </a:rPr>
              <a:t> No </a:t>
            </a:r>
            <a:r>
              <a:rPr lang="en-US" sz="1800" dirty="0" err="1">
                <a:solidFill>
                  <a:srgbClr val="193B26"/>
                </a:solidFill>
                <a:highlight>
                  <a:srgbClr val="FFFF00"/>
                </a:highlight>
                <a:latin typeface="Lexend Medium"/>
                <a:ea typeface="Lexend Medium"/>
                <a:cs typeface="Lexend Medium"/>
                <a:sym typeface="Lexend Medium"/>
              </a:rPr>
              <a:t>queda</a:t>
            </a:r>
            <a:r>
              <a:rPr lang="en-US" sz="1800" dirty="0">
                <a:solidFill>
                  <a:srgbClr val="193B26"/>
                </a:solidFill>
                <a:highlight>
                  <a:srgbClr val="FFFF00"/>
                </a:highlight>
                <a:latin typeface="Lexend Medium"/>
                <a:ea typeface="Lexend Medium"/>
                <a:cs typeface="Lexend Medium"/>
                <a:sym typeface="Lexend Medium"/>
              </a:rPr>
              <a:t> </a:t>
            </a:r>
            <a:r>
              <a:rPr lang="en-US" sz="1800" dirty="0" err="1">
                <a:solidFill>
                  <a:srgbClr val="193B26"/>
                </a:solidFill>
                <a:highlight>
                  <a:srgbClr val="FFFF00"/>
                </a:highlight>
                <a:latin typeface="Lexend Medium"/>
                <a:ea typeface="Lexend Medium"/>
                <a:cs typeface="Lexend Medium"/>
                <a:sym typeface="Lexend Medium"/>
              </a:rPr>
              <a:t>récord</a:t>
            </a:r>
            <a:endParaRPr dirty="0"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121" name="Google Shape;121;g345f55bdcf7_0_42" descr="One Way&quot; with Right Arrow Sign - 36 x ..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4623" y="2871935"/>
            <a:ext cx="1764000" cy="132127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345f55bdcf7_0_42"/>
          <p:cNvSpPr/>
          <p:nvPr/>
        </p:nvSpPr>
        <p:spPr>
          <a:xfrm>
            <a:off x="1830125" y="2005550"/>
            <a:ext cx="3024600" cy="43779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23" name="Google Shape;123;g345f55bdcf7_0_42"/>
          <p:cNvSpPr txBox="1"/>
          <p:nvPr/>
        </p:nvSpPr>
        <p:spPr>
          <a:xfrm>
            <a:off x="2446620" y="2083304"/>
            <a:ext cx="1764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86%</a:t>
            </a:r>
            <a:endParaRPr sz="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" name="Google Shape;124;g345f55bdcf7_0_42"/>
          <p:cNvSpPr txBox="1"/>
          <p:nvPr/>
        </p:nvSpPr>
        <p:spPr>
          <a:xfrm>
            <a:off x="2316277" y="2871914"/>
            <a:ext cx="197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Económicamente activa sin acceso al crédito</a:t>
            </a:r>
            <a:endParaRPr sz="1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cxnSp>
        <p:nvCxnSpPr>
          <p:cNvPr id="125" name="Google Shape;125;g345f55bdcf7_0_42"/>
          <p:cNvCxnSpPr/>
          <p:nvPr/>
        </p:nvCxnSpPr>
        <p:spPr>
          <a:xfrm>
            <a:off x="2515198" y="2792107"/>
            <a:ext cx="1577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6" name="Google Shape;126;g345f55bdcf7_0_42"/>
          <p:cNvSpPr txBox="1"/>
          <p:nvPr/>
        </p:nvSpPr>
        <p:spPr>
          <a:xfrm>
            <a:off x="2011475" y="3651300"/>
            <a:ext cx="30246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95299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Char char="•"/>
            </a:pP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Ingresos</a:t>
            </a: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irregulars o </a:t>
            </a:r>
            <a:r>
              <a:rPr lang="en-US" dirty="0" err="1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menores</a:t>
            </a: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a $500</a:t>
            </a:r>
            <a:endParaRPr sz="1200"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63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95299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Char char="•"/>
            </a:pP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Inmediatez</a:t>
            </a: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y </a:t>
            </a:r>
            <a:r>
              <a:rPr lang="en-US" dirty="0" err="1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emergencias</a:t>
            </a:r>
            <a:endParaRPr sz="1200"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63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95299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Char char="•"/>
            </a:pP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Sin o con mal </a:t>
            </a:r>
            <a:r>
              <a:rPr lang="en-US" dirty="0" err="1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historial</a:t>
            </a: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endParaRPr sz="1200"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63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95299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Char char="•"/>
            </a:pPr>
            <a:r>
              <a:rPr lang="en-US" dirty="0" err="1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Hiper</a:t>
            </a: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fragmentado</a:t>
            </a:r>
            <a:r>
              <a:rPr lang="en-US" dirty="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 y bajo </a:t>
            </a:r>
            <a:r>
              <a:rPr lang="en-US" dirty="0" err="1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volumen</a:t>
            </a:r>
            <a:endParaRPr lang="en-US"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en-US" dirty="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n apron&#10;&#10;AI-generated content may be incorrect.">
            <a:extLst>
              <a:ext uri="{FF2B5EF4-FFF2-40B4-BE49-F238E27FC236}">
                <a16:creationId xmlns:a16="http://schemas.microsoft.com/office/drawing/2014/main" id="{C015DC87-A653-86DD-6E95-12877FA2F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21" y="1537046"/>
            <a:ext cx="2412411" cy="2412411"/>
          </a:xfrm>
          <a:prstGeom prst="rect">
            <a:avLst/>
          </a:prstGeom>
        </p:spPr>
      </p:pic>
      <p:pic>
        <p:nvPicPr>
          <p:cNvPr id="132" name="Google Shape;132;g345f55bdcf7_0_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0470882" y="622878"/>
            <a:ext cx="2343999" cy="109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45f55bdcf7_0_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345f55bdcf7_0_78"/>
          <p:cNvSpPr txBox="1"/>
          <p:nvPr/>
        </p:nvSpPr>
        <p:spPr>
          <a:xfrm>
            <a:off x="1674901" y="295350"/>
            <a:ext cx="68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Acceso al crédito: ¿Quiénes tienen acceso y quiénes no?</a:t>
            </a:r>
            <a:endParaRPr sz="1800">
              <a:solidFill>
                <a:srgbClr val="589858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6" name="Google Shape;136;g345f55bdcf7_0_78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37" name="Google Shape;137;g345f55bdcf7_0_78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8" name="Google Shape;138;g345f55bdcf7_0_78" descr="One Way&quot; with Right Arrow Sign - 36 x ..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42931" y="2963408"/>
            <a:ext cx="1467240" cy="108411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45f55bdcf7_0_78"/>
          <p:cNvSpPr/>
          <p:nvPr/>
        </p:nvSpPr>
        <p:spPr>
          <a:xfrm>
            <a:off x="315975" y="3886204"/>
            <a:ext cx="2515800" cy="21108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40" name="Google Shape;140;g345f55bdcf7_0_78"/>
          <p:cNvSpPr txBox="1"/>
          <p:nvPr/>
        </p:nvSpPr>
        <p:spPr>
          <a:xfrm>
            <a:off x="828756" y="4145132"/>
            <a:ext cx="1467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86%</a:t>
            </a:r>
            <a:endParaRPr sz="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" name="Google Shape;141;g345f55bdcf7_0_78"/>
          <p:cNvSpPr txBox="1"/>
          <p:nvPr/>
        </p:nvSpPr>
        <p:spPr>
          <a:xfrm>
            <a:off x="720341" y="4868391"/>
            <a:ext cx="1643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Económicamente activa sin acceso al crédito</a:t>
            </a:r>
            <a:endParaRPr sz="1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cxnSp>
        <p:nvCxnSpPr>
          <p:cNvPr id="142" name="Google Shape;142;g345f55bdcf7_0_78"/>
          <p:cNvCxnSpPr/>
          <p:nvPr/>
        </p:nvCxnSpPr>
        <p:spPr>
          <a:xfrm>
            <a:off x="885797" y="4879109"/>
            <a:ext cx="131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3" name="Google Shape;143;g345f55bdcf7_0_78"/>
          <p:cNvSpPr/>
          <p:nvPr/>
        </p:nvSpPr>
        <p:spPr>
          <a:xfrm>
            <a:off x="8575432" y="1171996"/>
            <a:ext cx="2050800" cy="442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2000"/>
              <a:buFont typeface="Lexend Light"/>
              <a:buChar char="✔"/>
            </a:pPr>
            <a:r>
              <a:rPr lang="en-US" sz="20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Inmediatez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44" name="Google Shape;144;g345f55bdcf7_0_78"/>
          <p:cNvSpPr/>
          <p:nvPr/>
        </p:nvSpPr>
        <p:spPr>
          <a:xfrm>
            <a:off x="8575432" y="2519026"/>
            <a:ext cx="2050800" cy="442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2000"/>
              <a:buFont typeface="Lexend Light"/>
              <a:buChar char="✔"/>
            </a:pPr>
            <a:r>
              <a:rPr lang="en-US" sz="20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Sin Papeleo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45" name="Google Shape;145;g345f55bdcf7_0_78"/>
          <p:cNvSpPr/>
          <p:nvPr/>
        </p:nvSpPr>
        <p:spPr>
          <a:xfrm>
            <a:off x="8575432" y="3269302"/>
            <a:ext cx="2050800" cy="442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2000"/>
              <a:buFont typeface="Lexend Light"/>
              <a:buChar char="✔"/>
            </a:pP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En </a:t>
            </a:r>
            <a:r>
              <a:rPr lang="en-US" sz="20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efectivo</a:t>
            </a:r>
            <a:endParaRPr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46" name="Google Shape;146;g345f55bdcf7_0_78"/>
          <p:cNvSpPr/>
          <p:nvPr/>
        </p:nvSpPr>
        <p:spPr>
          <a:xfrm>
            <a:off x="8587153" y="4002789"/>
            <a:ext cx="2050800" cy="442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2000"/>
              <a:buFont typeface="Lexend Light"/>
              <a:buChar char="✔"/>
            </a:pPr>
            <a:r>
              <a:rPr lang="en-US" sz="20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En el lugar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47" name="Google Shape;147;g345f55bdcf7_0_78"/>
          <p:cNvSpPr txBox="1"/>
          <p:nvPr/>
        </p:nvSpPr>
        <p:spPr>
          <a:xfrm>
            <a:off x="8956432" y="4890057"/>
            <a:ext cx="2264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+US$ 700M</a:t>
            </a:r>
            <a:endParaRPr sz="32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48" name="Google Shape;148;g345f55bdcf7_0_78"/>
          <p:cNvSpPr/>
          <p:nvPr/>
        </p:nvSpPr>
        <p:spPr>
          <a:xfrm>
            <a:off x="4682225" y="1943100"/>
            <a:ext cx="2515800" cy="3592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49" name="Google Shape;149;g345f55bdcf7_0_78"/>
          <p:cNvSpPr txBox="1"/>
          <p:nvPr/>
        </p:nvSpPr>
        <p:spPr>
          <a:xfrm>
            <a:off x="4778526" y="2658600"/>
            <a:ext cx="2449800" cy="24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+/- 3,000% de interés anualizado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10795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700"/>
              <a:buFont typeface="Lexend Light"/>
              <a:buChar char="•"/>
            </a:pPr>
            <a:r>
              <a:rPr lang="en-US" sz="17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Problemas de seguridad personal</a:t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7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10795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700"/>
              <a:buFont typeface="Lexend Light"/>
              <a:buChar char="•"/>
            </a:pPr>
            <a:r>
              <a:rPr lang="en-US" sz="17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Estrés y ansiedad</a:t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7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107999" marR="0" lvl="0" indent="-10795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700"/>
              <a:buFont typeface="Lexend Medium"/>
              <a:buChar char="•"/>
            </a:pPr>
            <a:r>
              <a:rPr lang="en-US" sz="1700">
                <a:solidFill>
                  <a:srgbClr val="193B26"/>
                </a:solidFill>
                <a:highlight>
                  <a:srgbClr val="FFFF00"/>
                </a:highlight>
                <a:latin typeface="Lexend Medium"/>
                <a:ea typeface="Lexend Medium"/>
                <a:cs typeface="Lexend Medium"/>
                <a:sym typeface="Lexend Medium"/>
              </a:rPr>
              <a:t> No queda récord</a:t>
            </a:r>
            <a:endParaRPr sz="1300"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50" name="Google Shape;150;g345f55bdcf7_0_78"/>
          <p:cNvSpPr/>
          <p:nvPr/>
        </p:nvSpPr>
        <p:spPr>
          <a:xfrm>
            <a:off x="8675200" y="4890050"/>
            <a:ext cx="1872300" cy="1077300"/>
          </a:xfrm>
          <a:prstGeom prst="ellipse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" name="Google Shape;143;g345f55bdcf7_0_78">
            <a:extLst>
              <a:ext uri="{FF2B5EF4-FFF2-40B4-BE49-F238E27FC236}">
                <a16:creationId xmlns:a16="http://schemas.microsoft.com/office/drawing/2014/main" id="{8DB221B4-9AD2-F30A-6D1C-AB876BAABA7D}"/>
              </a:ext>
            </a:extLst>
          </p:cNvPr>
          <p:cNvSpPr/>
          <p:nvPr/>
        </p:nvSpPr>
        <p:spPr>
          <a:xfrm>
            <a:off x="8575432" y="1810356"/>
            <a:ext cx="2050800" cy="442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2000"/>
              <a:buFont typeface="Lexend Light"/>
              <a:buChar char="✔"/>
            </a:pP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Monto bajo</a:t>
            </a:r>
            <a:endParaRPr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g345f55bdcf7_0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470882" y="622878"/>
            <a:ext cx="2343999" cy="109823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345f55bdcf7_0_120"/>
          <p:cNvSpPr txBox="1"/>
          <p:nvPr/>
        </p:nvSpPr>
        <p:spPr>
          <a:xfrm>
            <a:off x="332066" y="6564208"/>
            <a:ext cx="9091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F7F7F"/>
                </a:solidFill>
                <a:latin typeface="Geo"/>
                <a:ea typeface="Geo"/>
                <a:cs typeface="Geo"/>
                <a:sym typeface="Geo"/>
              </a:rPr>
              <a:t>Sources: World Bank, ABANSA</a:t>
            </a:r>
            <a:endParaRPr sz="800" b="1">
              <a:solidFill>
                <a:srgbClr val="7F7F7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57" name="Google Shape;157;g345f55bdcf7_0_120"/>
          <p:cNvSpPr/>
          <p:nvPr/>
        </p:nvSpPr>
        <p:spPr>
          <a:xfrm>
            <a:off x="880375" y="2493150"/>
            <a:ext cx="2756400" cy="532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58" name="Google Shape;158;g345f55bdcf7_0_120"/>
          <p:cNvSpPr txBox="1"/>
          <p:nvPr/>
        </p:nvSpPr>
        <p:spPr>
          <a:xfrm>
            <a:off x="843874" y="2762175"/>
            <a:ext cx="6774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¿A qué tienen acceso </a:t>
            </a:r>
            <a:endParaRPr sz="36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todas estas personas?</a:t>
            </a:r>
            <a:endParaRPr sz="3600">
              <a:solidFill>
                <a:srgbClr val="589858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59" name="Google Shape;159;g345f55bdcf7_0_120"/>
          <p:cNvSpPr/>
          <p:nvPr/>
        </p:nvSpPr>
        <p:spPr>
          <a:xfrm>
            <a:off x="1475" y="3780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60" name="Google Shape;160;g345f55bdcf7_0_120"/>
          <p:cNvSpPr txBox="1"/>
          <p:nvPr/>
        </p:nvSpPr>
        <p:spPr>
          <a:xfrm>
            <a:off x="196775" y="4176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" name="Google Shape;161;g345f55bdcf7_0_120"/>
          <p:cNvSpPr txBox="1"/>
          <p:nvPr/>
        </p:nvSpPr>
        <p:spPr>
          <a:xfrm>
            <a:off x="1045549" y="1873425"/>
            <a:ext cx="31113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Entonces…</a:t>
            </a:r>
            <a:endParaRPr sz="3600">
              <a:solidFill>
                <a:srgbClr val="589858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2" name="Google Shape;162;g345f55bdcf7_0_120" title="_MG_9942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9536" y="1581150"/>
            <a:ext cx="3014278" cy="625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45f55bdcf7_0_120" title="_MG_9967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2396" y="1581153"/>
            <a:ext cx="3365092" cy="625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345f55bdcf7_0_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470882" y="622878"/>
            <a:ext cx="2343999" cy="109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45f55bdcf7_0_1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45f55bdcf7_0_139"/>
          <p:cNvSpPr txBox="1"/>
          <p:nvPr/>
        </p:nvSpPr>
        <p:spPr>
          <a:xfrm>
            <a:off x="1674901" y="295350"/>
            <a:ext cx="68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¿A qué tienen acceso todas estas personas?</a:t>
            </a:r>
            <a:endParaRPr sz="1800">
              <a:solidFill>
                <a:srgbClr val="589858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73" name="Google Shape;173;g345f55bdcf7_0_139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74" name="Google Shape;174;g345f55bdcf7_0_139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" name="Picture 2" descr="6.5 Inch Screen Android Smartphone Dual SIM 3800mAh 4G Smart Mobile Phone -  Mini Cellphone and Mini Smartphone price | Made-in-China.com">
            <a:extLst>
              <a:ext uri="{FF2B5EF4-FFF2-40B4-BE49-F238E27FC236}">
                <a16:creationId xmlns:a16="http://schemas.microsoft.com/office/drawing/2014/main" id="{AE74C297-EABE-9DC8-ABDE-6353D0C34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7459"/>
            <a:ext cx="5190541" cy="519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" name="Google Shape;171;g345f55bdcf7_0_139"/>
          <p:cNvSpPr/>
          <p:nvPr/>
        </p:nvSpPr>
        <p:spPr>
          <a:xfrm>
            <a:off x="4196236" y="1617195"/>
            <a:ext cx="2050800" cy="3747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C1C1E"/>
                </a:solidFill>
                <a:latin typeface="Lexend Light"/>
                <a:ea typeface="Lexend Light"/>
                <a:cs typeface="Lexend Light"/>
                <a:sym typeface="Lexend Light"/>
              </a:rPr>
              <a:t>Diario Personal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g345f55bdcf7_0_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470882" y="622878"/>
            <a:ext cx="2343999" cy="109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45f55bdcf7_0_1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45f55bdcf7_0_190"/>
          <p:cNvSpPr/>
          <p:nvPr/>
        </p:nvSpPr>
        <p:spPr>
          <a:xfrm>
            <a:off x="4196236" y="1617195"/>
            <a:ext cx="2050800" cy="3747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C1C1E"/>
                </a:solidFill>
                <a:latin typeface="Lexend Light"/>
                <a:ea typeface="Lexend Light"/>
                <a:cs typeface="Lexend Light"/>
                <a:sym typeface="Lexend Light"/>
              </a:rPr>
              <a:t>Diario Personal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38" name="Google Shape;238;g345f55bdcf7_0_190"/>
          <p:cNvSpPr txBox="1"/>
          <p:nvPr/>
        </p:nvSpPr>
        <p:spPr>
          <a:xfrm>
            <a:off x="1674901" y="295350"/>
            <a:ext cx="68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¿A qué tienen acceso todas estas personas?</a:t>
            </a:r>
            <a:endParaRPr sz="1800">
              <a:solidFill>
                <a:srgbClr val="589858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39" name="Google Shape;239;g345f55bdcf7_0_190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40" name="Google Shape;240;g345f55bdcf7_0_190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1" name="Google Shape;241;g345f55bdcf7_0_190" title="_MG_9979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48852" y="1094600"/>
            <a:ext cx="5214175" cy="9431298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345f55bdcf7_0_190"/>
          <p:cNvSpPr/>
          <p:nvPr/>
        </p:nvSpPr>
        <p:spPr>
          <a:xfrm>
            <a:off x="5219700" y="2291040"/>
            <a:ext cx="2291100" cy="5664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43" name="Google Shape;243;g345f55bdcf7_0_190"/>
          <p:cNvSpPr txBox="1"/>
          <p:nvPr/>
        </p:nvSpPr>
        <p:spPr>
          <a:xfrm>
            <a:off x="5207266" y="2340942"/>
            <a:ext cx="2337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Localización</a:t>
            </a:r>
            <a:endParaRPr sz="2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4" name="Google Shape;244;g345f55bdcf7_0_190" descr="Map Pin Vectores, Iconos, Gráficos y Fondos para Descargar Grati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3823" y="2312917"/>
            <a:ext cx="654025" cy="52322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g345f55bdcf7_0_190"/>
          <p:cNvSpPr/>
          <p:nvPr/>
        </p:nvSpPr>
        <p:spPr>
          <a:xfrm>
            <a:off x="5770034" y="3072796"/>
            <a:ext cx="2291100" cy="5664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46" name="Google Shape;246;g345f55bdcf7_0_190"/>
          <p:cNvSpPr txBox="1"/>
          <p:nvPr/>
        </p:nvSpPr>
        <p:spPr>
          <a:xfrm>
            <a:off x="5757600" y="3122698"/>
            <a:ext cx="2337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Contactos</a:t>
            </a:r>
            <a:endParaRPr sz="2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7" name="Google Shape;247;g345f55bdcf7_0_190" descr="A black and white ico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66809" y="3070115"/>
            <a:ext cx="731678" cy="56646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45f55bdcf7_0_190"/>
          <p:cNvSpPr/>
          <p:nvPr/>
        </p:nvSpPr>
        <p:spPr>
          <a:xfrm>
            <a:off x="6284022" y="3849561"/>
            <a:ext cx="2291100" cy="5664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49" name="Google Shape;249;g345f55bdcf7_0_190"/>
          <p:cNvSpPr txBox="1"/>
          <p:nvPr/>
        </p:nvSpPr>
        <p:spPr>
          <a:xfrm>
            <a:off x="6271588" y="3899463"/>
            <a:ext cx="2337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Aplicaciones</a:t>
            </a:r>
            <a:endParaRPr sz="2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50" name="Google Shape;250;g345f55bdcf7_0_190" descr="A black symbols on a white background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27169" y="3804931"/>
            <a:ext cx="695035" cy="62658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345f55bdcf7_0_190"/>
          <p:cNvSpPr/>
          <p:nvPr/>
        </p:nvSpPr>
        <p:spPr>
          <a:xfrm>
            <a:off x="6768679" y="4619307"/>
            <a:ext cx="2291100" cy="5664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52" name="Google Shape;252;g345f55bdcf7_0_190"/>
          <p:cNvSpPr txBox="1"/>
          <p:nvPr/>
        </p:nvSpPr>
        <p:spPr>
          <a:xfrm>
            <a:off x="6756245" y="4669209"/>
            <a:ext cx="2337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Redes sociales</a:t>
            </a:r>
            <a:endParaRPr sz="2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53" name="Google Shape;253;g345f55bdcf7_0_190" descr="A black and white logo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129806" y="4599883"/>
            <a:ext cx="2706873" cy="600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g345f55bdcf7_0_2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470882" y="622878"/>
            <a:ext cx="2343999" cy="109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345f55bdcf7_0_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345f55bdcf7_0_213"/>
          <p:cNvSpPr/>
          <p:nvPr/>
        </p:nvSpPr>
        <p:spPr>
          <a:xfrm>
            <a:off x="4196236" y="1617195"/>
            <a:ext cx="2050800" cy="3747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C1C1E"/>
                </a:solidFill>
                <a:latin typeface="Lexend Light"/>
                <a:ea typeface="Lexend Light"/>
                <a:cs typeface="Lexend Light"/>
                <a:sym typeface="Lexend Light"/>
              </a:rPr>
              <a:t>Diario Personal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62" name="Google Shape;262;g345f55bdcf7_0_213"/>
          <p:cNvSpPr txBox="1"/>
          <p:nvPr/>
        </p:nvSpPr>
        <p:spPr>
          <a:xfrm>
            <a:off x="1674901" y="295350"/>
            <a:ext cx="68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¿A qué tienen acceso todas estas personas?</a:t>
            </a:r>
            <a:endParaRPr sz="1800">
              <a:solidFill>
                <a:srgbClr val="589858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63" name="Google Shape;263;g345f55bdcf7_0_213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64" name="Google Shape;264;g345f55bdcf7_0_213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 PROBLEMA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5" name="Google Shape;265;g345f55bdcf7_0_213" title="_MG_9979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48852" y="1094600"/>
            <a:ext cx="5214175" cy="9431298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345f55bdcf7_0_213"/>
          <p:cNvSpPr/>
          <p:nvPr/>
        </p:nvSpPr>
        <p:spPr>
          <a:xfrm>
            <a:off x="5219700" y="2291040"/>
            <a:ext cx="2291100" cy="5664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67" name="Google Shape;267;g345f55bdcf7_0_213"/>
          <p:cNvSpPr txBox="1"/>
          <p:nvPr/>
        </p:nvSpPr>
        <p:spPr>
          <a:xfrm>
            <a:off x="5207266" y="2340942"/>
            <a:ext cx="2337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Localización</a:t>
            </a:r>
            <a:endParaRPr sz="1200"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68" name="Google Shape;268;g345f55bdcf7_0_213" descr="Map Pin Vectores, Iconos, Gráficos y Fondos para Descargar Grati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3823" y="2312917"/>
            <a:ext cx="654025" cy="52322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345f55bdcf7_0_213"/>
          <p:cNvSpPr/>
          <p:nvPr/>
        </p:nvSpPr>
        <p:spPr>
          <a:xfrm>
            <a:off x="5770034" y="3072796"/>
            <a:ext cx="2291100" cy="5664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70" name="Google Shape;270;g345f55bdcf7_0_213"/>
          <p:cNvSpPr txBox="1"/>
          <p:nvPr/>
        </p:nvSpPr>
        <p:spPr>
          <a:xfrm>
            <a:off x="5757600" y="3122698"/>
            <a:ext cx="2337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Contactos</a:t>
            </a:r>
            <a:endParaRPr sz="1200"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71" name="Google Shape;271;g345f55bdcf7_0_213" descr="A black and white ico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66809" y="3070115"/>
            <a:ext cx="731678" cy="56646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345f55bdcf7_0_213"/>
          <p:cNvSpPr/>
          <p:nvPr/>
        </p:nvSpPr>
        <p:spPr>
          <a:xfrm>
            <a:off x="6284022" y="3849561"/>
            <a:ext cx="2291100" cy="5664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73" name="Google Shape;273;g345f55bdcf7_0_213"/>
          <p:cNvSpPr txBox="1"/>
          <p:nvPr/>
        </p:nvSpPr>
        <p:spPr>
          <a:xfrm>
            <a:off x="6271588" y="3899463"/>
            <a:ext cx="2337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Aplicaciones</a:t>
            </a:r>
            <a:endParaRPr sz="1200"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74" name="Google Shape;274;g345f55bdcf7_0_213" descr="A black symbols on a white background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27169" y="3804931"/>
            <a:ext cx="695035" cy="62658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345f55bdcf7_0_213"/>
          <p:cNvSpPr/>
          <p:nvPr/>
        </p:nvSpPr>
        <p:spPr>
          <a:xfrm>
            <a:off x="6768679" y="4619307"/>
            <a:ext cx="2291100" cy="566400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76" name="Google Shape;276;g345f55bdcf7_0_213"/>
          <p:cNvSpPr txBox="1"/>
          <p:nvPr/>
        </p:nvSpPr>
        <p:spPr>
          <a:xfrm>
            <a:off x="6756245" y="4669209"/>
            <a:ext cx="2337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Redes </a:t>
            </a:r>
            <a:r>
              <a:rPr lang="en-US" sz="2000" dirty="0" err="1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sociales</a:t>
            </a:r>
            <a:endParaRPr sz="1200"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77" name="Google Shape;277;g345f55bdcf7_0_213" descr="A black and white logo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129806" y="4599883"/>
            <a:ext cx="2706873" cy="60031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345f55bdcf7_0_213"/>
          <p:cNvSpPr txBox="1"/>
          <p:nvPr/>
        </p:nvSpPr>
        <p:spPr>
          <a:xfrm>
            <a:off x="5630703" y="5548205"/>
            <a:ext cx="4820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¡ +5,000 </a:t>
            </a:r>
            <a:r>
              <a:rPr lang="en-US" sz="20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puntos de </a:t>
            </a:r>
            <a:r>
              <a:rPr lang="en-US" sz="2000" dirty="0" err="1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información</a:t>
            </a:r>
            <a:r>
              <a:rPr lang="en-US" sz="20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 !</a:t>
            </a:r>
            <a:endParaRPr sz="2800" dirty="0">
              <a:solidFill>
                <a:srgbClr val="193B26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g345f55bdcf7_0_2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470882" y="622878"/>
            <a:ext cx="2343999" cy="109823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345f55bdcf7_0_237"/>
          <p:cNvSpPr txBox="1"/>
          <p:nvPr/>
        </p:nvSpPr>
        <p:spPr>
          <a:xfrm>
            <a:off x="332066" y="6564208"/>
            <a:ext cx="9091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F7F7F"/>
                </a:solidFill>
                <a:latin typeface="Geo"/>
                <a:ea typeface="Geo"/>
                <a:cs typeface="Geo"/>
                <a:sym typeface="Geo"/>
              </a:rPr>
              <a:t>Sources: World Bank, ABANSA</a:t>
            </a:r>
            <a:endParaRPr sz="800" b="1">
              <a:solidFill>
                <a:srgbClr val="7F7F7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85" name="Google Shape;285;g345f55bdcf7_0_237"/>
          <p:cNvSpPr txBox="1"/>
          <p:nvPr/>
        </p:nvSpPr>
        <p:spPr>
          <a:xfrm>
            <a:off x="619974" y="2100375"/>
            <a:ext cx="6774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¿Qué hacemos en DiiMO</a:t>
            </a:r>
            <a:endParaRPr sz="36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con esta información?</a:t>
            </a:r>
            <a:endParaRPr sz="3600">
              <a:solidFill>
                <a:srgbClr val="589858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86" name="Google Shape;286;g345f55bdcf7_0_237"/>
          <p:cNvSpPr/>
          <p:nvPr/>
        </p:nvSpPr>
        <p:spPr>
          <a:xfrm>
            <a:off x="-63775" y="2036700"/>
            <a:ext cx="2231100" cy="4263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87" name="Google Shape;287;g345f55bdcf7_0_237"/>
          <p:cNvSpPr txBox="1"/>
          <p:nvPr/>
        </p:nvSpPr>
        <p:spPr>
          <a:xfrm>
            <a:off x="332075" y="2078915"/>
            <a:ext cx="1693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LA SOLUCIÓN</a:t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8" name="Google Shape;288;g345f55bdcf7_0_237" title="mano 3@4x 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3544" y="260942"/>
            <a:ext cx="6861752" cy="6597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470883" y="622880"/>
            <a:ext cx="2343996" cy="109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3"/>
          <p:cNvSpPr/>
          <p:nvPr/>
        </p:nvSpPr>
        <p:spPr>
          <a:xfrm>
            <a:off x="3879412" y="1649425"/>
            <a:ext cx="7892042" cy="3936782"/>
          </a:xfrm>
          <a:prstGeom prst="roundRect">
            <a:avLst>
              <a:gd name="adj" fmla="val 5696"/>
            </a:avLst>
          </a:prstGeom>
          <a:solidFill>
            <a:srgbClr val="E1EF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3879412" y="4366836"/>
            <a:ext cx="7892042" cy="34051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Ciclo de retroalimentación - Con capacidad y disposición para pagar.</a:t>
            </a:r>
            <a:endParaRPr sz="14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98" name="Google Shape;298;p13"/>
          <p:cNvSpPr txBox="1"/>
          <p:nvPr/>
        </p:nvSpPr>
        <p:spPr>
          <a:xfrm>
            <a:off x="4816591" y="4865921"/>
            <a:ext cx="55805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Generando un primer puntaje de crédito de manera rápida y precisa para la población no bancarizada.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99" name="Google Shape;299;p13" descr="Fast Forward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0317" y="4909632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3"/>
          <p:cNvSpPr txBox="1"/>
          <p:nvPr/>
        </p:nvSpPr>
        <p:spPr>
          <a:xfrm>
            <a:off x="6727889" y="2367634"/>
            <a:ext cx="262002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67745"/>
                </a:solidFill>
                <a:latin typeface="Geo"/>
                <a:ea typeface="Geo"/>
                <a:cs typeface="Geo"/>
                <a:sym typeface="Geo"/>
              </a:rPr>
              <a:t>Medimos:</a:t>
            </a:r>
            <a:endParaRPr/>
          </a:p>
        </p:txBody>
      </p:sp>
      <p:cxnSp>
        <p:nvCxnSpPr>
          <p:cNvPr id="301" name="Google Shape;301;p13"/>
          <p:cNvCxnSpPr/>
          <p:nvPr/>
        </p:nvCxnSpPr>
        <p:spPr>
          <a:xfrm>
            <a:off x="6394425" y="2007942"/>
            <a:ext cx="0" cy="2054669"/>
          </a:xfrm>
          <a:prstGeom prst="straightConnector1">
            <a:avLst/>
          </a:prstGeom>
          <a:noFill/>
          <a:ln w="9525" cap="flat" cmpd="sng">
            <a:solidFill>
              <a:srgbClr val="193B2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2" name="Google Shape;302;p13"/>
          <p:cNvSpPr/>
          <p:nvPr/>
        </p:nvSpPr>
        <p:spPr>
          <a:xfrm>
            <a:off x="8431853" y="3550563"/>
            <a:ext cx="916054" cy="238318"/>
          </a:xfrm>
          <a:prstGeom prst="roundRect">
            <a:avLst>
              <a:gd name="adj" fmla="val 16667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Operacional</a:t>
            </a:r>
            <a:endParaRPr sz="1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6905617" y="3550564"/>
            <a:ext cx="772785" cy="238318"/>
          </a:xfrm>
          <a:prstGeom prst="roundRect">
            <a:avLst>
              <a:gd name="adj" fmla="val 16667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Impago</a:t>
            </a:r>
            <a:endParaRPr sz="10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7579933" y="2812716"/>
            <a:ext cx="827399" cy="289441"/>
          </a:xfrm>
          <a:prstGeom prst="roundRect">
            <a:avLst>
              <a:gd name="adj" fmla="val 16667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Fraude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6922914" y="3163500"/>
            <a:ext cx="222997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67745"/>
                </a:solidFill>
                <a:latin typeface="Geo"/>
                <a:ea typeface="Geo"/>
                <a:cs typeface="Geo"/>
                <a:sym typeface="Geo"/>
              </a:rPr>
              <a:t>Riesgo</a:t>
            </a:r>
            <a:endParaRPr/>
          </a:p>
        </p:txBody>
      </p:sp>
      <p:cxnSp>
        <p:nvCxnSpPr>
          <p:cNvPr id="306" name="Google Shape;306;p13"/>
          <p:cNvCxnSpPr/>
          <p:nvPr/>
        </p:nvCxnSpPr>
        <p:spPr>
          <a:xfrm>
            <a:off x="8503418" y="3172054"/>
            <a:ext cx="287867" cy="317572"/>
          </a:xfrm>
          <a:prstGeom prst="straightConnector1">
            <a:avLst/>
          </a:prstGeom>
          <a:noFill/>
          <a:ln w="12700" cap="flat" cmpd="sng">
            <a:solidFill>
              <a:srgbClr val="46774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307" name="Google Shape;307;p13"/>
          <p:cNvCxnSpPr/>
          <p:nvPr/>
        </p:nvCxnSpPr>
        <p:spPr>
          <a:xfrm flipH="1">
            <a:off x="7253162" y="3172054"/>
            <a:ext cx="251189" cy="335292"/>
          </a:xfrm>
          <a:prstGeom prst="straightConnector1">
            <a:avLst/>
          </a:prstGeom>
          <a:noFill/>
          <a:ln w="12700" cap="flat" cmpd="sng">
            <a:solidFill>
              <a:srgbClr val="46774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308" name="Google Shape;308;p13"/>
          <p:cNvCxnSpPr/>
          <p:nvPr/>
        </p:nvCxnSpPr>
        <p:spPr>
          <a:xfrm rot="10800000">
            <a:off x="7786710" y="3735946"/>
            <a:ext cx="502378" cy="0"/>
          </a:xfrm>
          <a:prstGeom prst="straightConnector1">
            <a:avLst/>
          </a:prstGeom>
          <a:noFill/>
          <a:ln w="12700" cap="flat" cmpd="sng">
            <a:solidFill>
              <a:srgbClr val="46774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pic>
        <p:nvPicPr>
          <p:cNvPr id="309" name="Google Shape;309;p13" descr="Gemini Logo - símbolo, significado logotipo, historia, 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33035" y="2318573"/>
            <a:ext cx="1053459" cy="592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3" descr="OpenAI Logo PNG With Transparent Backgroun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01412" y="2156301"/>
            <a:ext cx="1194871" cy="32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3" descr="scikit-learn - Wikipedi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45476" y="2850359"/>
            <a:ext cx="1353848" cy="731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3" descr="My First Foray into Spark MLlib. As a data science team that's always… | by  Dan Piltzer | Red Ventures Data Science &amp; Engineering | Medium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14651" y="3511611"/>
            <a:ext cx="2023869" cy="72284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3"/>
          <p:cNvSpPr/>
          <p:nvPr/>
        </p:nvSpPr>
        <p:spPr>
          <a:xfrm>
            <a:off x="6567264" y="1787556"/>
            <a:ext cx="4773762" cy="37457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rgbClr val="1C1C1E"/>
                </a:solidFill>
                <a:latin typeface="Lexend Light"/>
                <a:ea typeface="Lexend Light"/>
                <a:cs typeface="Lexend Light"/>
                <a:sym typeface="Lexend Light"/>
              </a:rPr>
              <a:t>Perfil</a:t>
            </a:r>
            <a:r>
              <a:rPr lang="en-US" sz="1600" dirty="0">
                <a:solidFill>
                  <a:srgbClr val="1C1C1E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600" dirty="0" err="1">
                <a:solidFill>
                  <a:srgbClr val="1C1C1E"/>
                </a:solidFill>
                <a:latin typeface="Lexend Light"/>
                <a:ea typeface="Lexend Light"/>
                <a:cs typeface="Lexend Light"/>
                <a:sym typeface="Lexend Light"/>
              </a:rPr>
              <a:t>financiero</a:t>
            </a:r>
            <a:r>
              <a:rPr lang="en-US" sz="1600" dirty="0">
                <a:solidFill>
                  <a:srgbClr val="1C1C1E"/>
                </a:solidFill>
                <a:latin typeface="Lexend Light"/>
                <a:ea typeface="Lexend Light"/>
                <a:cs typeface="Lexend Light"/>
                <a:sym typeface="Lexend Light"/>
              </a:rPr>
              <a:t> alternativo</a:t>
            </a:r>
            <a:endParaRPr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14" name="Google Shape;314;p13" descr="Radar chart (spider plot) in R with fmsb | R CHARTS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696993" y="2385477"/>
            <a:ext cx="1644033" cy="1644033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3"/>
          <p:cNvSpPr txBox="1"/>
          <p:nvPr/>
        </p:nvSpPr>
        <p:spPr>
          <a:xfrm>
            <a:off x="1674901" y="295350"/>
            <a:ext cx="68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¿Qué hacemos en DiiMO con esta información?</a:t>
            </a:r>
            <a:endParaRPr sz="1800">
              <a:solidFill>
                <a:srgbClr val="589858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317" name="Google Shape;317;p13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LA SOLUCIÓN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13"/>
          <p:cNvSpPr txBox="1"/>
          <p:nvPr/>
        </p:nvSpPr>
        <p:spPr>
          <a:xfrm>
            <a:off x="196776" y="3910200"/>
            <a:ext cx="33633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+5,000 </a:t>
            </a:r>
            <a:r>
              <a:rPr lang="en-US" sz="20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puntos de </a:t>
            </a:r>
            <a:r>
              <a:rPr lang="en-US" sz="2000" dirty="0" err="1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información</a:t>
            </a:r>
            <a:r>
              <a:rPr lang="en-US" sz="2000" dirty="0">
                <a:solidFill>
                  <a:srgbClr val="193B26"/>
                </a:solidFill>
                <a:latin typeface="Lexend Medium"/>
                <a:ea typeface="Lexend Medium"/>
                <a:cs typeface="Lexend Medium"/>
                <a:sym typeface="Lexend Medium"/>
              </a:rPr>
              <a:t> </a:t>
            </a:r>
            <a:endParaRPr sz="2800" dirty="0">
              <a:solidFill>
                <a:srgbClr val="193B26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319" name="Google Shape;319;p13" title="campana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91275" y="2435600"/>
            <a:ext cx="1353850" cy="135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0284339" y="690391"/>
            <a:ext cx="2598051" cy="1217269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4"/>
          <p:cNvSpPr txBox="1"/>
          <p:nvPr/>
        </p:nvSpPr>
        <p:spPr>
          <a:xfrm>
            <a:off x="609602" y="685800"/>
            <a:ext cx="10656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Capital rápido, simple y asequible para la población de bajos ingresos y no bancarizada.</a:t>
            </a:r>
            <a:endParaRPr sz="6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0" y="5227792"/>
            <a:ext cx="4430739" cy="1933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64562" y="1856294"/>
            <a:ext cx="4379140" cy="3570327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4"/>
          <p:cNvSpPr txBox="1"/>
          <p:nvPr/>
        </p:nvSpPr>
        <p:spPr>
          <a:xfrm>
            <a:off x="1144223" y="1914503"/>
            <a:ext cx="27012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 err="1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Modelo</a:t>
            </a:r>
            <a:r>
              <a:rPr lang="en-US" sz="2100" dirty="0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2100" dirty="0" err="1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Progresivo</a:t>
            </a:r>
            <a:endParaRPr sz="1100" dirty="0"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Montos</a:t>
            </a:r>
            <a:r>
              <a:rPr lang="en-US" sz="1600" dirty="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</a:t>
            </a:r>
            <a:r>
              <a:rPr lang="en-US" sz="1600" dirty="0" err="1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desde</a:t>
            </a:r>
            <a:r>
              <a:rPr lang="en-US" sz="1600" dirty="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US$25 hasta US$500</a:t>
            </a:r>
            <a:endParaRPr sz="1600" dirty="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330" name="Google Shape;330;p14"/>
          <p:cNvSpPr txBox="1"/>
          <p:nvPr/>
        </p:nvSpPr>
        <p:spPr>
          <a:xfrm>
            <a:off x="8774694" y="1914255"/>
            <a:ext cx="28194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 err="1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Aprobación</a:t>
            </a:r>
            <a:r>
              <a:rPr lang="en-US" sz="2100" dirty="0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2100" dirty="0" err="1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instantánea</a:t>
            </a:r>
            <a:endParaRPr sz="2100" dirty="0"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Solo con </a:t>
            </a:r>
            <a:r>
              <a:rPr lang="en-US" sz="1600" dirty="0" err="1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el</a:t>
            </a:r>
            <a:r>
              <a:rPr lang="en-US" sz="1600" dirty="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DUI</a:t>
            </a:r>
            <a:endParaRPr dirty="0">
              <a:latin typeface="Lexend ExtraLight"/>
              <a:ea typeface="Lexend ExtraLight"/>
              <a:cs typeface="Lexend ExtraLight"/>
              <a:sym typeface="Lexend Extra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Requisitos</a:t>
            </a:r>
            <a:r>
              <a:rPr lang="en-US" sz="1600" dirty="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</a:t>
            </a:r>
            <a:r>
              <a:rPr lang="en-US" sz="1600" dirty="0" err="1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básicos</a:t>
            </a:r>
            <a:endParaRPr dirty="0"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331" name="Google Shape;331;p14"/>
          <p:cNvSpPr txBox="1"/>
          <p:nvPr/>
        </p:nvSpPr>
        <p:spPr>
          <a:xfrm>
            <a:off x="8774693" y="3760065"/>
            <a:ext cx="24915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Confiable</a:t>
            </a:r>
            <a:endParaRPr sz="2100"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Empatía, seguridad, transparencia y fiabilidad</a:t>
            </a:r>
            <a:endParaRPr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332" name="Google Shape;332;p14"/>
          <p:cNvSpPr txBox="1"/>
          <p:nvPr/>
        </p:nvSpPr>
        <p:spPr>
          <a:xfrm>
            <a:off x="1054427" y="3760065"/>
            <a:ext cx="2610000" cy="1154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Sin </a:t>
            </a:r>
            <a:r>
              <a:rPr lang="en-US" sz="2100" dirty="0" err="1">
                <a:solidFill>
                  <a:srgbClr val="589858"/>
                </a:solidFill>
                <a:latin typeface="Lexend"/>
                <a:ea typeface="Lexend"/>
                <a:cs typeface="Lexend"/>
                <a:sym typeface="Lexend"/>
              </a:rPr>
              <a:t>Colateral</a:t>
            </a:r>
            <a:endParaRPr sz="2100" dirty="0"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¡PRIMERO CONFIAMOS EN ELLOS! </a:t>
            </a:r>
            <a:endParaRPr dirty="0"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333" name="Google Shape;333;p14"/>
          <p:cNvSpPr/>
          <p:nvPr/>
        </p:nvSpPr>
        <p:spPr>
          <a:xfrm>
            <a:off x="609600" y="5784866"/>
            <a:ext cx="10984375" cy="34016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Creando un historial real en el sistema financiero para miles de salvadoreños.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34" name="Google Shape;334;p14"/>
          <p:cNvSpPr/>
          <p:nvPr/>
        </p:nvSpPr>
        <p:spPr>
          <a:xfrm>
            <a:off x="609600" y="2172361"/>
            <a:ext cx="304800" cy="298281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Geo"/>
                <a:ea typeface="Geo"/>
                <a:cs typeface="Geo"/>
                <a:sym typeface="Geo"/>
              </a:rPr>
              <a:t>1</a:t>
            </a:r>
            <a:endParaRPr/>
          </a:p>
        </p:txBody>
      </p:sp>
      <p:sp>
        <p:nvSpPr>
          <p:cNvPr id="335" name="Google Shape;335;p14"/>
          <p:cNvSpPr/>
          <p:nvPr/>
        </p:nvSpPr>
        <p:spPr>
          <a:xfrm>
            <a:off x="609600" y="4041813"/>
            <a:ext cx="304800" cy="298281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Geo"/>
                <a:ea typeface="Geo"/>
                <a:cs typeface="Geo"/>
                <a:sym typeface="Geo"/>
              </a:rPr>
              <a:t>2</a:t>
            </a:r>
            <a:endParaRPr/>
          </a:p>
        </p:txBody>
      </p:sp>
      <p:sp>
        <p:nvSpPr>
          <p:cNvPr id="336" name="Google Shape;336;p14"/>
          <p:cNvSpPr/>
          <p:nvPr/>
        </p:nvSpPr>
        <p:spPr>
          <a:xfrm>
            <a:off x="8318485" y="2172361"/>
            <a:ext cx="304800" cy="298281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Geo"/>
                <a:ea typeface="Geo"/>
                <a:cs typeface="Geo"/>
                <a:sym typeface="Geo"/>
              </a:rPr>
              <a:t>3</a:t>
            </a:r>
            <a:endParaRPr/>
          </a:p>
        </p:txBody>
      </p:sp>
      <p:sp>
        <p:nvSpPr>
          <p:cNvPr id="337" name="Google Shape;337;p14"/>
          <p:cNvSpPr/>
          <p:nvPr/>
        </p:nvSpPr>
        <p:spPr>
          <a:xfrm>
            <a:off x="8318485" y="4041813"/>
            <a:ext cx="304800" cy="298281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Geo"/>
                <a:ea typeface="Geo"/>
                <a:cs typeface="Geo"/>
                <a:sym typeface="Geo"/>
              </a:rPr>
              <a:t>4</a:t>
            </a: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6106247" y="4755205"/>
            <a:ext cx="1728495" cy="238318"/>
          </a:xfrm>
          <a:prstGeom prst="roundRect">
            <a:avLst>
              <a:gd name="adj" fmla="val 16667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DiiMO customer since 2022</a:t>
            </a:r>
            <a:endParaRPr sz="12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39" name="Google Shape;339;p14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340" name="Google Shape;340;p14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LA SOLUCIÓN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6" name="Google Shape;346;p15"/>
          <p:cNvGrpSpPr/>
          <p:nvPr/>
        </p:nvGrpSpPr>
        <p:grpSpPr>
          <a:xfrm>
            <a:off x="3187032" y="2702040"/>
            <a:ext cx="2389606" cy="1543064"/>
            <a:chOff x="2215369" y="2461376"/>
            <a:chExt cx="3364850" cy="2172817"/>
          </a:xfrm>
        </p:grpSpPr>
        <p:sp>
          <p:nvSpPr>
            <p:cNvPr id="347" name="Google Shape;347;p15"/>
            <p:cNvSpPr/>
            <p:nvPr/>
          </p:nvSpPr>
          <p:spPr>
            <a:xfrm>
              <a:off x="2215369" y="2461376"/>
              <a:ext cx="3059151" cy="2172817"/>
            </a:xfrm>
            <a:prstGeom prst="roundRect">
              <a:avLst>
                <a:gd name="adj" fmla="val 5696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solidFill>
                  <a:srgbClr val="193B26"/>
                </a:solidFill>
                <a:latin typeface="Geo"/>
                <a:ea typeface="Geo"/>
                <a:cs typeface="Geo"/>
                <a:sym typeface="Geo"/>
              </a:endParaRPr>
            </a:p>
          </p:txBody>
        </p:sp>
        <p:sp>
          <p:nvSpPr>
            <p:cNvPr id="348" name="Google Shape;348;p15"/>
            <p:cNvSpPr/>
            <p:nvPr/>
          </p:nvSpPr>
          <p:spPr>
            <a:xfrm rot="5400000">
              <a:off x="5107938" y="3385505"/>
              <a:ext cx="638862" cy="305700"/>
            </a:xfrm>
            <a:prstGeom prst="triangle">
              <a:avLst>
                <a:gd name="adj" fmla="val 50000"/>
              </a:avLst>
            </a:prstGeom>
            <a:solidFill>
              <a:srgbClr val="4677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lt1"/>
                </a:solidFill>
                <a:latin typeface="Geo"/>
                <a:ea typeface="Geo"/>
                <a:cs typeface="Geo"/>
                <a:sym typeface="Geo"/>
              </a:endParaRPr>
            </a:p>
          </p:txBody>
        </p:sp>
      </p:grpSp>
      <p:sp>
        <p:nvSpPr>
          <p:cNvPr id="349" name="Google Shape;349;p15"/>
          <p:cNvSpPr/>
          <p:nvPr/>
        </p:nvSpPr>
        <p:spPr>
          <a:xfrm rot="5400000">
            <a:off x="6915685" y="3355211"/>
            <a:ext cx="453699" cy="217098"/>
          </a:xfrm>
          <a:prstGeom prst="triangle">
            <a:avLst>
              <a:gd name="adj" fmla="val 50000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350" name="Google Shape;350;p15"/>
          <p:cNvSpPr/>
          <p:nvPr/>
        </p:nvSpPr>
        <p:spPr>
          <a:xfrm>
            <a:off x="2976162" y="2125226"/>
            <a:ext cx="8574447" cy="2333886"/>
          </a:xfrm>
          <a:prstGeom prst="roundRect">
            <a:avLst>
              <a:gd name="adj" fmla="val 5696"/>
            </a:avLst>
          </a:prstGeom>
          <a:noFill/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351" name="Google Shape;35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3990" y="2386214"/>
            <a:ext cx="433894" cy="433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3475" y="2386214"/>
            <a:ext cx="433894" cy="4338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3" name="Google Shape;353;p15"/>
          <p:cNvGrpSpPr/>
          <p:nvPr/>
        </p:nvGrpSpPr>
        <p:grpSpPr>
          <a:xfrm>
            <a:off x="9252129" y="2939113"/>
            <a:ext cx="1002844" cy="690963"/>
            <a:chOff x="3747285" y="3565651"/>
            <a:chExt cx="993530" cy="655936"/>
          </a:xfrm>
        </p:grpSpPr>
        <p:pic>
          <p:nvPicPr>
            <p:cNvPr id="354" name="Google Shape;354;p15" descr="Tigo Money Paraguay | Tu dinero en tu celular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747285" y="3565651"/>
              <a:ext cx="934206" cy="2184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5" name="Google Shape;355;p15" descr="El Salvador's Largest Bank Will Support Bitcoin – Blockchainreporter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747285" y="3836097"/>
              <a:ext cx="993530" cy="38549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6" name="Google Shape;356;p15" descr="Kash | BAC Credomatic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96988" y="2650393"/>
            <a:ext cx="756389" cy="223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7" name="Google Shape;357;p15"/>
          <p:cNvGrpSpPr/>
          <p:nvPr/>
        </p:nvGrpSpPr>
        <p:grpSpPr>
          <a:xfrm>
            <a:off x="3503084" y="3630076"/>
            <a:ext cx="1700108" cy="325333"/>
            <a:chOff x="3806610" y="3420470"/>
            <a:chExt cx="2014470" cy="385490"/>
          </a:xfrm>
        </p:grpSpPr>
        <p:pic>
          <p:nvPicPr>
            <p:cNvPr id="358" name="Google Shape;358;p15" descr="Tigo Money Paraguay | Tu dinero en tu celular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806610" y="3565651"/>
              <a:ext cx="934206" cy="2184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9" name="Google Shape;359;p15" descr="El Salvador's Largest Bank Will Support Bitcoin – Blockchainreporter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827550" y="3420470"/>
              <a:ext cx="993530" cy="3854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0" name="Google Shape;360;p15"/>
          <p:cNvSpPr/>
          <p:nvPr/>
        </p:nvSpPr>
        <p:spPr>
          <a:xfrm>
            <a:off x="3065701" y="4585852"/>
            <a:ext cx="8395368" cy="408578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Unos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pocos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pasos y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en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pocos</a:t>
            </a:r>
            <a:r>
              <a:rPr lang="en-US" sz="18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8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minutos</a:t>
            </a:r>
            <a:endParaRPr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61" name="Google Shape;361;p15" descr="A blue and green text on a black background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526481" y="3130983"/>
            <a:ext cx="693066" cy="361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5" descr="A purple and white logo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439663" y="3826331"/>
            <a:ext cx="758710" cy="221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5" descr="A red logo with white text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593958" y="3905627"/>
            <a:ext cx="596014" cy="27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473961" y="2783477"/>
            <a:ext cx="668511" cy="41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436065" y="2739937"/>
            <a:ext cx="668511" cy="41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358222" y="3173296"/>
            <a:ext cx="823923" cy="1158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325031" y="3173975"/>
            <a:ext cx="823923" cy="111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5" descr="Radar chart (spider plot) in R with fmsb | R CHARTS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616823" y="2945924"/>
            <a:ext cx="1302873" cy="1302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5" descr="Smart contract - Free files and folders icons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370662" y="2971729"/>
            <a:ext cx="871535" cy="87153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5"/>
          <p:cNvSpPr/>
          <p:nvPr/>
        </p:nvSpPr>
        <p:spPr>
          <a:xfrm rot="5400000">
            <a:off x="8340964" y="3355211"/>
            <a:ext cx="453699" cy="217098"/>
          </a:xfrm>
          <a:prstGeom prst="triangle">
            <a:avLst>
              <a:gd name="adj" fmla="val 50000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371" name="Google Shape;37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9066" y="2386214"/>
            <a:ext cx="433894" cy="433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5" descr="A person wearing a helmet holding a phone and a card&#10;&#10;AI-generated content may be incorrect.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-292352" y="2460692"/>
            <a:ext cx="4488742" cy="4397308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5"/>
          <p:cNvSpPr txBox="1"/>
          <p:nvPr/>
        </p:nvSpPr>
        <p:spPr>
          <a:xfrm>
            <a:off x="1674900" y="219150"/>
            <a:ext cx="9096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Con ingresos variables: </a:t>
            </a:r>
            <a:endParaRPr sz="22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¿Cómo DiiMO ayuda a Pedro en su día a día?</a:t>
            </a:r>
            <a:endParaRPr sz="2600">
              <a:solidFill>
                <a:srgbClr val="467745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93B26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75" name="Google Shape;375;p15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376" name="Google Shape;376;p15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LA SOLUCIÓN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6"/>
          <p:cNvSpPr/>
          <p:nvPr/>
        </p:nvSpPr>
        <p:spPr>
          <a:xfrm>
            <a:off x="2976162" y="2125226"/>
            <a:ext cx="8574447" cy="2333886"/>
          </a:xfrm>
          <a:prstGeom prst="roundRect">
            <a:avLst>
              <a:gd name="adj" fmla="val 5696"/>
            </a:avLst>
          </a:prstGeom>
          <a:noFill/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grpSp>
        <p:nvGrpSpPr>
          <p:cNvPr id="393" name="Google Shape;393;p16"/>
          <p:cNvGrpSpPr/>
          <p:nvPr/>
        </p:nvGrpSpPr>
        <p:grpSpPr>
          <a:xfrm>
            <a:off x="3503084" y="3630076"/>
            <a:ext cx="1700108" cy="325333"/>
            <a:chOff x="3806610" y="3420470"/>
            <a:chExt cx="2014470" cy="385490"/>
          </a:xfrm>
        </p:grpSpPr>
        <p:pic>
          <p:nvPicPr>
            <p:cNvPr id="394" name="Google Shape;394;p16" descr="Tigo Money Paraguay | Tu dinero en tu celular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06610" y="3565651"/>
              <a:ext cx="934206" cy="2184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p16" descr="El Salvador's Largest Bank Will Support Bitcoin – Blockchainreporter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827550" y="3420470"/>
              <a:ext cx="993530" cy="3854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6" name="Google Shape;396;p16"/>
          <p:cNvSpPr/>
          <p:nvPr/>
        </p:nvSpPr>
        <p:spPr>
          <a:xfrm>
            <a:off x="3065701" y="4585852"/>
            <a:ext cx="8395368" cy="408578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+93% 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de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clientes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recurrentes</a:t>
            </a:r>
            <a:endParaRPr lang="en-US"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408" name="Google Shape;408;p16"/>
          <p:cNvSpPr txBox="1"/>
          <p:nvPr/>
        </p:nvSpPr>
        <p:spPr>
          <a:xfrm>
            <a:off x="3308293" y="2897716"/>
            <a:ext cx="609600" cy="307777"/>
          </a:xfrm>
          <a:prstGeom prst="rect">
            <a:avLst/>
          </a:prstGeom>
          <a:solidFill>
            <a:srgbClr val="589858"/>
          </a:solidFill>
          <a:ln w="28575" cap="flat" cmpd="sng">
            <a:solidFill>
              <a:srgbClr val="589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$25</a:t>
            </a:r>
            <a:endParaRPr>
              <a:latin typeface="+mn-lt"/>
            </a:endParaRPr>
          </a:p>
        </p:txBody>
      </p:sp>
      <p:sp>
        <p:nvSpPr>
          <p:cNvPr id="409" name="Google Shape;409;p16"/>
          <p:cNvSpPr txBox="1"/>
          <p:nvPr/>
        </p:nvSpPr>
        <p:spPr>
          <a:xfrm>
            <a:off x="4046068" y="3330546"/>
            <a:ext cx="92153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+mn-lt"/>
                <a:ea typeface="Lexend ExtraLight"/>
                <a:cs typeface="Lexend ExtraLight"/>
                <a:sym typeface="Lexend ExtraLight"/>
              </a:rPr>
              <a:t>Historial de pagos</a:t>
            </a:r>
            <a:endParaRPr sz="1100">
              <a:solidFill>
                <a:srgbClr val="193B26"/>
              </a:solidFill>
              <a:latin typeface="+mn-lt"/>
              <a:ea typeface="Lexend ExtraLight"/>
              <a:cs typeface="Lexend ExtraLight"/>
              <a:sym typeface="Lexend ExtraLight"/>
            </a:endParaRPr>
          </a:p>
        </p:txBody>
      </p:sp>
      <p:pic>
        <p:nvPicPr>
          <p:cNvPr id="410" name="Google Shape;410;p16" descr="Internet Of Things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04838" y="2650070"/>
            <a:ext cx="625529" cy="609309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16"/>
          <p:cNvSpPr txBox="1"/>
          <p:nvPr/>
        </p:nvSpPr>
        <p:spPr>
          <a:xfrm>
            <a:off x="5070787" y="2377230"/>
            <a:ext cx="802185" cy="307777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A+</a:t>
            </a:r>
            <a:endParaRPr>
              <a:latin typeface="+mn-lt"/>
            </a:endParaRPr>
          </a:p>
        </p:txBody>
      </p:sp>
      <p:sp>
        <p:nvSpPr>
          <p:cNvPr id="412" name="Google Shape;412;p16"/>
          <p:cNvSpPr txBox="1"/>
          <p:nvPr/>
        </p:nvSpPr>
        <p:spPr>
          <a:xfrm>
            <a:off x="5070787" y="2856110"/>
            <a:ext cx="802185" cy="307777"/>
          </a:xfrm>
          <a:prstGeom prst="rect">
            <a:avLst/>
          </a:prstGeom>
          <a:solidFill>
            <a:schemeClr val="accent4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A</a:t>
            </a:r>
            <a:endParaRPr>
              <a:latin typeface="+mn-lt"/>
            </a:endParaRPr>
          </a:p>
        </p:txBody>
      </p:sp>
      <p:sp>
        <p:nvSpPr>
          <p:cNvPr id="413" name="Google Shape;413;p16"/>
          <p:cNvSpPr txBox="1"/>
          <p:nvPr/>
        </p:nvSpPr>
        <p:spPr>
          <a:xfrm>
            <a:off x="5086855" y="3315307"/>
            <a:ext cx="802185" cy="307777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D</a:t>
            </a:r>
            <a:endParaRPr>
              <a:latin typeface="+mn-lt"/>
            </a:endParaRPr>
          </a:p>
        </p:txBody>
      </p:sp>
      <p:sp>
        <p:nvSpPr>
          <p:cNvPr id="414" name="Google Shape;414;p16"/>
          <p:cNvSpPr txBox="1"/>
          <p:nvPr/>
        </p:nvSpPr>
        <p:spPr>
          <a:xfrm>
            <a:off x="5077015" y="3901932"/>
            <a:ext cx="802185" cy="307777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N</a:t>
            </a:r>
            <a:endParaRPr>
              <a:latin typeface="+mn-lt"/>
            </a:endParaRPr>
          </a:p>
        </p:txBody>
      </p:sp>
      <p:cxnSp>
        <p:nvCxnSpPr>
          <p:cNvPr id="415" name="Google Shape;415;p16"/>
          <p:cNvCxnSpPr/>
          <p:nvPr/>
        </p:nvCxnSpPr>
        <p:spPr>
          <a:xfrm>
            <a:off x="5481933" y="3218476"/>
            <a:ext cx="0" cy="193662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416" name="Google Shape;416;p16"/>
          <p:cNvCxnSpPr/>
          <p:nvPr/>
        </p:nvCxnSpPr>
        <p:spPr>
          <a:xfrm>
            <a:off x="5476287" y="3709546"/>
            <a:ext cx="0" cy="193662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417" name="Google Shape;417;p16"/>
          <p:cNvSpPr txBox="1"/>
          <p:nvPr/>
        </p:nvSpPr>
        <p:spPr>
          <a:xfrm>
            <a:off x="6096000" y="2376152"/>
            <a:ext cx="802185" cy="307777"/>
          </a:xfrm>
          <a:prstGeom prst="rect">
            <a:avLst/>
          </a:prstGeom>
          <a:noFill/>
          <a:ln w="9525" cap="flat" cmpd="sng">
            <a:solidFill>
              <a:srgbClr val="589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$65</a:t>
            </a:r>
            <a:endParaRPr>
              <a:latin typeface="+mn-lt"/>
            </a:endParaRPr>
          </a:p>
        </p:txBody>
      </p:sp>
      <p:sp>
        <p:nvSpPr>
          <p:cNvPr id="418" name="Google Shape;418;p16"/>
          <p:cNvSpPr txBox="1"/>
          <p:nvPr/>
        </p:nvSpPr>
        <p:spPr>
          <a:xfrm>
            <a:off x="6096449" y="2880342"/>
            <a:ext cx="802185" cy="307777"/>
          </a:xfrm>
          <a:prstGeom prst="rect">
            <a:avLst/>
          </a:prstGeom>
          <a:solidFill>
            <a:srgbClr val="589858"/>
          </a:solidFill>
          <a:ln w="28575" cap="flat" cmpd="sng">
            <a:solidFill>
              <a:srgbClr val="589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$55</a:t>
            </a:r>
            <a:endParaRPr>
              <a:latin typeface="+mn-lt"/>
            </a:endParaRPr>
          </a:p>
        </p:txBody>
      </p:sp>
      <p:sp>
        <p:nvSpPr>
          <p:cNvPr id="419" name="Google Shape;419;p16"/>
          <p:cNvSpPr txBox="1"/>
          <p:nvPr/>
        </p:nvSpPr>
        <p:spPr>
          <a:xfrm>
            <a:off x="6104371" y="3295849"/>
            <a:ext cx="802185" cy="307777"/>
          </a:xfrm>
          <a:prstGeom prst="rect">
            <a:avLst/>
          </a:prstGeom>
          <a:noFill/>
          <a:ln w="9525" cap="flat" cmpd="sng">
            <a:solidFill>
              <a:srgbClr val="589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35</a:t>
            </a:r>
            <a:endParaRPr>
              <a:latin typeface="+mn-lt"/>
            </a:endParaRPr>
          </a:p>
        </p:txBody>
      </p:sp>
      <p:sp>
        <p:nvSpPr>
          <p:cNvPr id="420" name="Google Shape;420;p16"/>
          <p:cNvSpPr txBox="1"/>
          <p:nvPr/>
        </p:nvSpPr>
        <p:spPr>
          <a:xfrm>
            <a:off x="7185517" y="3382858"/>
            <a:ext cx="92153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 err="1">
                <a:solidFill>
                  <a:srgbClr val="193B26"/>
                </a:solidFill>
                <a:latin typeface="+mn-lt"/>
                <a:ea typeface="Lexend ExtraLight"/>
                <a:cs typeface="Lexend ExtraLight"/>
                <a:sym typeface="Lexend ExtraLight"/>
              </a:rPr>
              <a:t>Historial</a:t>
            </a:r>
            <a:r>
              <a:rPr lang="en-US" sz="1100" dirty="0">
                <a:solidFill>
                  <a:srgbClr val="193B26"/>
                </a:solidFill>
                <a:latin typeface="+mn-lt"/>
                <a:ea typeface="Lexend ExtraLight"/>
                <a:cs typeface="Lexend ExtraLight"/>
                <a:sym typeface="Lexend ExtraLight"/>
              </a:rPr>
              <a:t> de </a:t>
            </a:r>
            <a:r>
              <a:rPr lang="en-US" sz="1100" dirty="0" err="1">
                <a:solidFill>
                  <a:srgbClr val="193B26"/>
                </a:solidFill>
                <a:latin typeface="+mn-lt"/>
                <a:ea typeface="Lexend ExtraLight"/>
                <a:cs typeface="Lexend ExtraLight"/>
                <a:sym typeface="Lexend ExtraLight"/>
              </a:rPr>
              <a:t>pagos</a:t>
            </a:r>
            <a:endParaRPr sz="1100" dirty="0">
              <a:solidFill>
                <a:srgbClr val="193B26"/>
              </a:solidFill>
              <a:latin typeface="+mn-lt"/>
              <a:ea typeface="Lexend ExtraLight"/>
              <a:cs typeface="Lexend ExtraLight"/>
              <a:sym typeface="Lexend ExtraLight"/>
            </a:endParaRPr>
          </a:p>
        </p:txBody>
      </p:sp>
      <p:pic>
        <p:nvPicPr>
          <p:cNvPr id="421" name="Google Shape;421;p16" descr="Internet Of Things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1169" y="2678374"/>
            <a:ext cx="631650" cy="600263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16"/>
          <p:cNvSpPr txBox="1"/>
          <p:nvPr/>
        </p:nvSpPr>
        <p:spPr>
          <a:xfrm>
            <a:off x="8461291" y="2384129"/>
            <a:ext cx="802185" cy="307777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A+</a:t>
            </a:r>
            <a:endParaRPr>
              <a:latin typeface="+mn-lt"/>
            </a:endParaRPr>
          </a:p>
        </p:txBody>
      </p:sp>
      <p:sp>
        <p:nvSpPr>
          <p:cNvPr id="423" name="Google Shape;423;p16"/>
          <p:cNvSpPr txBox="1"/>
          <p:nvPr/>
        </p:nvSpPr>
        <p:spPr>
          <a:xfrm>
            <a:off x="8461291" y="2856111"/>
            <a:ext cx="802185" cy="307777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A</a:t>
            </a:r>
            <a:endParaRPr sz="1400">
              <a:solidFill>
                <a:srgbClr val="193B26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24" name="Google Shape;424;p16"/>
          <p:cNvSpPr txBox="1"/>
          <p:nvPr/>
        </p:nvSpPr>
        <p:spPr>
          <a:xfrm>
            <a:off x="8454355" y="3288517"/>
            <a:ext cx="802185" cy="307777"/>
          </a:xfrm>
          <a:prstGeom prst="rect">
            <a:avLst/>
          </a:prstGeom>
          <a:solidFill>
            <a:schemeClr val="accent4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A-</a:t>
            </a:r>
            <a:endParaRPr>
              <a:latin typeface="+mn-lt"/>
            </a:endParaRPr>
          </a:p>
        </p:txBody>
      </p:sp>
      <p:sp>
        <p:nvSpPr>
          <p:cNvPr id="425" name="Google Shape;425;p16"/>
          <p:cNvSpPr txBox="1"/>
          <p:nvPr/>
        </p:nvSpPr>
        <p:spPr>
          <a:xfrm>
            <a:off x="8454354" y="3936976"/>
            <a:ext cx="802185" cy="307777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N</a:t>
            </a:r>
            <a:endParaRPr>
              <a:latin typeface="+mn-lt"/>
            </a:endParaRPr>
          </a:p>
        </p:txBody>
      </p:sp>
      <p:cxnSp>
        <p:nvCxnSpPr>
          <p:cNvPr id="426" name="Google Shape;426;p16"/>
          <p:cNvCxnSpPr>
            <a:stCxn id="424" idx="2"/>
            <a:endCxn id="425" idx="0"/>
          </p:cNvCxnSpPr>
          <p:nvPr/>
        </p:nvCxnSpPr>
        <p:spPr>
          <a:xfrm flipH="1">
            <a:off x="8855447" y="3596294"/>
            <a:ext cx="1" cy="340682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427" name="Google Shape;427;p16"/>
          <p:cNvSpPr txBox="1"/>
          <p:nvPr/>
        </p:nvSpPr>
        <p:spPr>
          <a:xfrm>
            <a:off x="9481855" y="2389915"/>
            <a:ext cx="802185" cy="307777"/>
          </a:xfrm>
          <a:prstGeom prst="rect">
            <a:avLst/>
          </a:prstGeom>
          <a:noFill/>
          <a:ln w="9525" cap="flat" cmpd="sng">
            <a:solidFill>
              <a:srgbClr val="589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$115</a:t>
            </a:r>
            <a:endParaRPr>
              <a:latin typeface="+mn-lt"/>
            </a:endParaRPr>
          </a:p>
        </p:txBody>
      </p:sp>
      <p:sp>
        <p:nvSpPr>
          <p:cNvPr id="428" name="Google Shape;428;p16"/>
          <p:cNvSpPr txBox="1"/>
          <p:nvPr/>
        </p:nvSpPr>
        <p:spPr>
          <a:xfrm>
            <a:off x="9481855" y="2860615"/>
            <a:ext cx="802185" cy="307777"/>
          </a:xfrm>
          <a:prstGeom prst="rect">
            <a:avLst/>
          </a:prstGeom>
          <a:noFill/>
          <a:ln w="9525" cap="flat" cmpd="sng">
            <a:solidFill>
              <a:srgbClr val="589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$100</a:t>
            </a:r>
            <a:endParaRPr sz="1400">
              <a:solidFill>
                <a:srgbClr val="193B26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29" name="Google Shape;429;p16"/>
          <p:cNvSpPr txBox="1"/>
          <p:nvPr/>
        </p:nvSpPr>
        <p:spPr>
          <a:xfrm>
            <a:off x="9481855" y="3284558"/>
            <a:ext cx="802185" cy="307777"/>
          </a:xfrm>
          <a:prstGeom prst="rect">
            <a:avLst/>
          </a:prstGeom>
          <a:solidFill>
            <a:srgbClr val="589858"/>
          </a:solidFill>
          <a:ln w="28575" cap="flat" cmpd="sng">
            <a:solidFill>
              <a:srgbClr val="589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$90</a:t>
            </a:r>
            <a:endParaRPr sz="1400" b="1">
              <a:solidFill>
                <a:schemeClr val="lt1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33" name="Google Shape;433;p16"/>
          <p:cNvSpPr txBox="1"/>
          <p:nvPr/>
        </p:nvSpPr>
        <p:spPr>
          <a:xfrm>
            <a:off x="1674900" y="219150"/>
            <a:ext cx="9096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Con ingresos variables: </a:t>
            </a:r>
            <a:endParaRPr sz="22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¿Cómo DiiMO ayuda a Pedro en su día a día?</a:t>
            </a:r>
            <a:endParaRPr sz="2600">
              <a:solidFill>
                <a:srgbClr val="467745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193B26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434" name="Google Shape;434;p16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35" name="Google Shape;435;p16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LA SOLUCIÓN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F35BDE25-8E0C-BC1B-4397-17A4BF0EEDBE}"/>
              </a:ext>
            </a:extLst>
          </p:cNvPr>
          <p:cNvCxnSpPr>
            <a:cxnSpLocks/>
            <a:stCxn id="410" idx="0"/>
            <a:endCxn id="421" idx="0"/>
          </p:cNvCxnSpPr>
          <p:nvPr/>
        </p:nvCxnSpPr>
        <p:spPr>
          <a:xfrm rot="16200000" flipH="1">
            <a:off x="6058146" y="1109527"/>
            <a:ext cx="28304" cy="3109391"/>
          </a:xfrm>
          <a:prstGeom prst="curvedConnector3">
            <a:avLst>
              <a:gd name="adj1" fmla="val -3363238"/>
            </a:avLst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oogle Shape;421;p16" descr="Internet Of Things with solid fill">
            <a:extLst>
              <a:ext uri="{FF2B5EF4-FFF2-40B4-BE49-F238E27FC236}">
                <a16:creationId xmlns:a16="http://schemas.microsoft.com/office/drawing/2014/main" id="{076A222A-63C3-9F38-2B71-46E6B00E296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72319" y="2666170"/>
            <a:ext cx="631650" cy="6002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B74FEC52-7D30-5FBE-74A4-1B1220D7A172}"/>
              </a:ext>
            </a:extLst>
          </p:cNvPr>
          <p:cNvCxnSpPr>
            <a:cxnSpLocks/>
          </p:cNvCxnSpPr>
          <p:nvPr/>
        </p:nvCxnSpPr>
        <p:spPr>
          <a:xfrm rot="16200000" flipH="1">
            <a:off x="9200121" y="1070344"/>
            <a:ext cx="28304" cy="3109391"/>
          </a:xfrm>
          <a:prstGeom prst="curvedConnector3">
            <a:avLst>
              <a:gd name="adj1" fmla="val -3363238"/>
            </a:avLst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oogle Shape;372;p15" descr="A person wearing a helmet holding a phone and a card&#10;&#10;AI-generated content may be incorrect.">
            <a:extLst>
              <a:ext uri="{FF2B5EF4-FFF2-40B4-BE49-F238E27FC236}">
                <a16:creationId xmlns:a16="http://schemas.microsoft.com/office/drawing/2014/main" id="{32A9A2EA-81EA-D5DF-A6DE-0706B671370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92352" y="2460692"/>
            <a:ext cx="4488742" cy="4397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1E2">
            <a:alpha val="20000"/>
          </a:srgbClr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7"/>
          <p:cNvSpPr/>
          <p:nvPr/>
        </p:nvSpPr>
        <p:spPr>
          <a:xfrm>
            <a:off x="6379498" y="1677834"/>
            <a:ext cx="5203368" cy="4377374"/>
          </a:xfrm>
          <a:prstGeom prst="roundRect">
            <a:avLst>
              <a:gd name="adj" fmla="val 5696"/>
            </a:avLst>
          </a:prstGeom>
          <a:noFill/>
          <a:ln w="158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43" name="Google Shape;443;p17"/>
          <p:cNvSpPr txBox="1"/>
          <p:nvPr/>
        </p:nvSpPr>
        <p:spPr>
          <a:xfrm>
            <a:off x="2038366" y="5085073"/>
            <a:ext cx="1223754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Smart collection and channels management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44" name="Google Shape;444;p17"/>
          <p:cNvSpPr txBox="1"/>
          <p:nvPr/>
        </p:nvSpPr>
        <p:spPr>
          <a:xfrm>
            <a:off x="4562398" y="5085073"/>
            <a:ext cx="92153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Business Reports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45" name="Google Shape;445;p17"/>
          <p:cNvSpPr txBox="1"/>
          <p:nvPr/>
        </p:nvSpPr>
        <p:spPr>
          <a:xfrm>
            <a:off x="696639" y="5085073"/>
            <a:ext cx="1299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Loan calculations: installments, interest rates and commissions</a:t>
            </a:r>
            <a:endParaRPr sz="10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46" name="Google Shape;446;p17"/>
          <p:cNvSpPr txBox="1"/>
          <p:nvPr/>
        </p:nvSpPr>
        <p:spPr>
          <a:xfrm>
            <a:off x="3389537" y="5085073"/>
            <a:ext cx="92153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Invoicing module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47" name="Google Shape;447;p17"/>
          <p:cNvSpPr txBox="1"/>
          <p:nvPr/>
        </p:nvSpPr>
        <p:spPr>
          <a:xfrm>
            <a:off x="6810569" y="2734562"/>
            <a:ext cx="1387529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In House Software development and new features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48" name="Google Shape;448;p17"/>
          <p:cNvSpPr txBox="1"/>
          <p:nvPr/>
        </p:nvSpPr>
        <p:spPr>
          <a:xfrm>
            <a:off x="8505176" y="2734562"/>
            <a:ext cx="130535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Senior leadership for business decisions making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49" name="Google Shape;449;p17"/>
          <p:cNvSpPr txBox="1"/>
          <p:nvPr/>
        </p:nvSpPr>
        <p:spPr>
          <a:xfrm>
            <a:off x="8380241" y="5085073"/>
            <a:ext cx="1555225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Collection agents trained to maximize capital recovery and AI collection systems</a:t>
            </a:r>
            <a:endParaRPr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50" name="Google Shape;450;p17"/>
          <p:cNvSpPr txBox="1"/>
          <p:nvPr/>
        </p:nvSpPr>
        <p:spPr>
          <a:xfrm>
            <a:off x="10178716" y="5085073"/>
            <a:ext cx="998456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Second line customer care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51" name="Google Shape;451;p17"/>
          <p:cNvSpPr txBox="1"/>
          <p:nvPr/>
        </p:nvSpPr>
        <p:spPr>
          <a:xfrm>
            <a:off x="10090420" y="2734562"/>
            <a:ext cx="117504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Portfolio analysis and revenue assurance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52" name="Google Shape;452;p17"/>
          <p:cNvSpPr txBox="1"/>
          <p:nvPr/>
        </p:nvSpPr>
        <p:spPr>
          <a:xfrm>
            <a:off x="6726721" y="5085073"/>
            <a:ext cx="155522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First Line automated Customer Care and Collections</a:t>
            </a:r>
            <a:endParaRPr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53" name="Google Shape;453;p17"/>
          <p:cNvSpPr/>
          <p:nvPr/>
        </p:nvSpPr>
        <p:spPr>
          <a:xfrm>
            <a:off x="642588" y="1669159"/>
            <a:ext cx="5203500" cy="4377300"/>
          </a:xfrm>
          <a:prstGeom prst="roundRect">
            <a:avLst>
              <a:gd name="adj" fmla="val 5696"/>
            </a:avLst>
          </a:prstGeom>
          <a:noFill/>
          <a:ln w="158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54" name="Google Shape;454;p17"/>
          <p:cNvSpPr txBox="1"/>
          <p:nvPr/>
        </p:nvSpPr>
        <p:spPr>
          <a:xfrm>
            <a:off x="2134856" y="2734562"/>
            <a:ext cx="1030774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Connection to several data sources 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55" name="Google Shape;455;p17"/>
          <p:cNvSpPr txBox="1"/>
          <p:nvPr/>
        </p:nvSpPr>
        <p:spPr>
          <a:xfrm>
            <a:off x="3242372" y="2734562"/>
            <a:ext cx="121586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Machine Learning process based on historic data </a:t>
            </a:r>
            <a:endParaRPr sz="1100" dirty="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56" name="Google Shape;456;p17"/>
          <p:cNvSpPr txBox="1"/>
          <p:nvPr/>
        </p:nvSpPr>
        <p:spPr>
          <a:xfrm>
            <a:off x="831086" y="2734562"/>
            <a:ext cx="1030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Onboarding with OCR and Biometrics</a:t>
            </a:r>
            <a:endParaRPr sz="110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57" name="Google Shape;457;p17"/>
          <p:cNvSpPr txBox="1"/>
          <p:nvPr/>
        </p:nvSpPr>
        <p:spPr>
          <a:xfrm>
            <a:off x="4491636" y="2734562"/>
            <a:ext cx="1215866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Administrative Dashboard for customer care</a:t>
            </a:r>
            <a:endParaRPr sz="1050" dirty="0">
              <a:solidFill>
                <a:srgbClr val="193B2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pic>
        <p:nvPicPr>
          <p:cNvPr id="458" name="Google Shape;458;p17" descr="Research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05587" y="1958359"/>
            <a:ext cx="744714" cy="744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7" descr="Bar chart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0143" y="4257793"/>
            <a:ext cx="752660" cy="75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7" descr="Presentation with pie chart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9090" y="1958359"/>
            <a:ext cx="688150" cy="68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7" descr="Internet Of Things with solid fill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73913" y="1958359"/>
            <a:ext cx="752660" cy="75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7" descr="Selfie with solid fill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1763" y="1958359"/>
            <a:ext cx="589421" cy="58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7" descr="Ui Ux with solid fill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46835" y="4257793"/>
            <a:ext cx="752660" cy="75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7" descr="Programmer male with solid fill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68355" y="1958359"/>
            <a:ext cx="671956" cy="671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7" descr="Hierarchy with solid fill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781523" y="1958359"/>
            <a:ext cx="752660" cy="75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7" descr="Artificial Intelligence with solid fill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548414" y="1958359"/>
            <a:ext cx="603781" cy="603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7" descr="Call center with solid fill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417801" y="4373980"/>
            <a:ext cx="520287" cy="5202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8" name="Google Shape;468;p17"/>
          <p:cNvGrpSpPr/>
          <p:nvPr/>
        </p:nvGrpSpPr>
        <p:grpSpPr>
          <a:xfrm>
            <a:off x="8720236" y="4373980"/>
            <a:ext cx="875234" cy="520287"/>
            <a:chOff x="8621781" y="4694171"/>
            <a:chExt cx="1167803" cy="694206"/>
          </a:xfrm>
        </p:grpSpPr>
        <p:pic>
          <p:nvPicPr>
            <p:cNvPr id="469" name="Google Shape;469;p17" descr="Receiver with solid fill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8621781" y="4839044"/>
              <a:ext cx="497434" cy="4974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0" name="Google Shape;470;p17" descr="Call center with solid fill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095378" y="4694171"/>
              <a:ext cx="694206" cy="69420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71" name="Google Shape;471;p17" descr="Document with solid fill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472797" y="4256616"/>
            <a:ext cx="755014" cy="7550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2" name="Google Shape;472;p17"/>
          <p:cNvGrpSpPr/>
          <p:nvPr/>
        </p:nvGrpSpPr>
        <p:grpSpPr>
          <a:xfrm>
            <a:off x="1963301" y="4386886"/>
            <a:ext cx="1373885" cy="494475"/>
            <a:chOff x="1648792" y="4196889"/>
            <a:chExt cx="1928831" cy="694206"/>
          </a:xfrm>
        </p:grpSpPr>
        <p:pic>
          <p:nvPicPr>
            <p:cNvPr id="473" name="Google Shape;473;p17" descr="Selfie with solid fill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48792" y="4196889"/>
              <a:ext cx="694206" cy="6942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p17" descr="Call center with solid fill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266105" y="4196889"/>
              <a:ext cx="694206" cy="6942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5" name="Google Shape;475;p17" descr="Artificial Intelligence with solid fill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883417" y="4196889"/>
              <a:ext cx="694206" cy="694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6" name="Google Shape;476;p17"/>
          <p:cNvSpPr/>
          <p:nvPr/>
        </p:nvSpPr>
        <p:spPr>
          <a:xfrm>
            <a:off x="7186568" y="4376443"/>
            <a:ext cx="635530" cy="515361"/>
          </a:xfrm>
          <a:custGeom>
            <a:avLst/>
            <a:gdLst/>
            <a:ahLst/>
            <a:cxnLst/>
            <a:rect l="l" t="t" r="r" b="b"/>
            <a:pathLst>
              <a:path w="3988069" h="3233990" extrusionOk="0">
                <a:moveTo>
                  <a:pt x="3490135" y="2297831"/>
                </a:moveTo>
                <a:cubicBezTo>
                  <a:pt x="3490135" y="2128213"/>
                  <a:pt x="3490420" y="1965243"/>
                  <a:pt x="3490135" y="1802274"/>
                </a:cubicBezTo>
                <a:cubicBezTo>
                  <a:pt x="3489659" y="1579852"/>
                  <a:pt x="3430271" y="1373861"/>
                  <a:pt x="3305307" y="1189903"/>
                </a:cubicBezTo>
                <a:cubicBezTo>
                  <a:pt x="3095162" y="880678"/>
                  <a:pt x="2802596" y="708591"/>
                  <a:pt x="2427134" y="686843"/>
                </a:cubicBezTo>
                <a:cubicBezTo>
                  <a:pt x="2305977" y="679815"/>
                  <a:pt x="2184059" y="685703"/>
                  <a:pt x="2056431" y="685703"/>
                </a:cubicBezTo>
                <a:cubicBezTo>
                  <a:pt x="2056431" y="711345"/>
                  <a:pt x="2058334" y="731859"/>
                  <a:pt x="2056050" y="751898"/>
                </a:cubicBezTo>
                <a:cubicBezTo>
                  <a:pt x="2047389" y="828159"/>
                  <a:pt x="2055003" y="885617"/>
                  <a:pt x="2150177" y="908125"/>
                </a:cubicBezTo>
                <a:cubicBezTo>
                  <a:pt x="2195670" y="918856"/>
                  <a:pt x="2241354" y="965107"/>
                  <a:pt x="2268288" y="1007274"/>
                </a:cubicBezTo>
                <a:cubicBezTo>
                  <a:pt x="2295794" y="1050296"/>
                  <a:pt x="2324727" y="1056944"/>
                  <a:pt x="2368983" y="1057893"/>
                </a:cubicBezTo>
                <a:cubicBezTo>
                  <a:pt x="2461016" y="1059793"/>
                  <a:pt x="2554953" y="1057039"/>
                  <a:pt x="2644417" y="1074798"/>
                </a:cubicBezTo>
                <a:cubicBezTo>
                  <a:pt x="3015787" y="1148496"/>
                  <a:pt x="3265143" y="1482602"/>
                  <a:pt x="3238494" y="1860871"/>
                </a:cubicBezTo>
                <a:cubicBezTo>
                  <a:pt x="3212607" y="2227078"/>
                  <a:pt x="2914997" y="2530794"/>
                  <a:pt x="2543437" y="2543805"/>
                </a:cubicBezTo>
                <a:cubicBezTo>
                  <a:pt x="2179300" y="2556626"/>
                  <a:pt x="1813831" y="2557481"/>
                  <a:pt x="1449790" y="2543995"/>
                </a:cubicBezTo>
                <a:cubicBezTo>
                  <a:pt x="1046251" y="2529084"/>
                  <a:pt x="741884" y="2190799"/>
                  <a:pt x="747975" y="1789833"/>
                </a:cubicBezTo>
                <a:cubicBezTo>
                  <a:pt x="753971" y="1393900"/>
                  <a:pt x="1067285" y="1075653"/>
                  <a:pt x="1468825" y="1057704"/>
                </a:cubicBezTo>
                <a:cubicBezTo>
                  <a:pt x="1494141" y="1056564"/>
                  <a:pt x="1519648" y="1056374"/>
                  <a:pt x="1544964" y="1056944"/>
                </a:cubicBezTo>
                <a:cubicBezTo>
                  <a:pt x="1624720" y="1058748"/>
                  <a:pt x="1701050" y="1069100"/>
                  <a:pt x="1748351" y="972990"/>
                </a:cubicBezTo>
                <a:cubicBezTo>
                  <a:pt x="1767957" y="933102"/>
                  <a:pt x="1830582" y="907840"/>
                  <a:pt x="1878835" y="890270"/>
                </a:cubicBezTo>
                <a:cubicBezTo>
                  <a:pt x="1918904" y="875740"/>
                  <a:pt x="1935464" y="860259"/>
                  <a:pt x="1932228" y="818282"/>
                </a:cubicBezTo>
                <a:cubicBezTo>
                  <a:pt x="1929087" y="777255"/>
                  <a:pt x="1931562" y="735848"/>
                  <a:pt x="1931562" y="695105"/>
                </a:cubicBezTo>
                <a:cubicBezTo>
                  <a:pt x="1212235" y="588738"/>
                  <a:pt x="622821" y="956465"/>
                  <a:pt x="514227" y="1633416"/>
                </a:cubicBezTo>
                <a:cubicBezTo>
                  <a:pt x="403920" y="2320909"/>
                  <a:pt x="921383" y="2909252"/>
                  <a:pt x="1624815" y="2922738"/>
                </a:cubicBezTo>
                <a:cubicBezTo>
                  <a:pt x="1696006" y="2924067"/>
                  <a:pt x="1750445" y="2922168"/>
                  <a:pt x="1803077" y="2847711"/>
                </a:cubicBezTo>
                <a:cubicBezTo>
                  <a:pt x="1911670" y="2694048"/>
                  <a:pt x="2188152" y="2699746"/>
                  <a:pt x="2312449" y="2842772"/>
                </a:cubicBezTo>
                <a:cubicBezTo>
                  <a:pt x="2399438" y="2942871"/>
                  <a:pt x="2382117" y="3079439"/>
                  <a:pt x="2271810" y="3163583"/>
                </a:cubicBezTo>
                <a:cubicBezTo>
                  <a:pt x="2112583" y="3285146"/>
                  <a:pt x="1880548" y="3244403"/>
                  <a:pt x="1766149" y="3079059"/>
                </a:cubicBezTo>
                <a:cubicBezTo>
                  <a:pt x="1752349" y="3059115"/>
                  <a:pt x="1713423" y="3046484"/>
                  <a:pt x="1686584" y="3047149"/>
                </a:cubicBezTo>
                <a:cubicBezTo>
                  <a:pt x="1445983" y="3052848"/>
                  <a:pt x="1218707" y="3005742"/>
                  <a:pt x="1008372" y="2886459"/>
                </a:cubicBezTo>
                <a:cubicBezTo>
                  <a:pt x="785474" y="2759958"/>
                  <a:pt x="615969" y="2582173"/>
                  <a:pt x="502711" y="2352629"/>
                </a:cubicBezTo>
                <a:cubicBezTo>
                  <a:pt x="484533" y="2315780"/>
                  <a:pt x="464451" y="2298400"/>
                  <a:pt x="421908" y="2292607"/>
                </a:cubicBezTo>
                <a:cubicBezTo>
                  <a:pt x="180261" y="2259937"/>
                  <a:pt x="477" y="2049102"/>
                  <a:pt x="1" y="1803318"/>
                </a:cubicBezTo>
                <a:cubicBezTo>
                  <a:pt x="-475" y="1557914"/>
                  <a:pt x="178643" y="1347269"/>
                  <a:pt x="421052" y="1313175"/>
                </a:cubicBezTo>
                <a:cubicBezTo>
                  <a:pt x="463404" y="1307191"/>
                  <a:pt x="483391" y="1289337"/>
                  <a:pt x="502616" y="1253343"/>
                </a:cubicBezTo>
                <a:cubicBezTo>
                  <a:pt x="742741" y="802802"/>
                  <a:pt x="1119631" y="571549"/>
                  <a:pt x="1630811" y="559202"/>
                </a:cubicBezTo>
                <a:cubicBezTo>
                  <a:pt x="1725414" y="556923"/>
                  <a:pt x="1820018" y="558348"/>
                  <a:pt x="1914621" y="557683"/>
                </a:cubicBezTo>
                <a:cubicBezTo>
                  <a:pt x="1918523" y="557683"/>
                  <a:pt x="1922425" y="553599"/>
                  <a:pt x="1931276" y="548661"/>
                </a:cubicBezTo>
                <a:cubicBezTo>
                  <a:pt x="1931276" y="498896"/>
                  <a:pt x="1934417" y="445997"/>
                  <a:pt x="1929563" y="393858"/>
                </a:cubicBezTo>
                <a:cubicBezTo>
                  <a:pt x="1927850" y="376004"/>
                  <a:pt x="1909196" y="355965"/>
                  <a:pt x="1893016" y="343809"/>
                </a:cubicBezTo>
                <a:cubicBezTo>
                  <a:pt x="1819161" y="288061"/>
                  <a:pt x="1790133" y="207431"/>
                  <a:pt x="1817448" y="124712"/>
                </a:cubicBezTo>
                <a:cubicBezTo>
                  <a:pt x="1841337" y="52629"/>
                  <a:pt x="1913479" y="965"/>
                  <a:pt x="1991712" y="15"/>
                </a:cubicBezTo>
                <a:cubicBezTo>
                  <a:pt x="2072325" y="-1030"/>
                  <a:pt x="2147893" y="52344"/>
                  <a:pt x="2171306" y="126801"/>
                </a:cubicBezTo>
                <a:cubicBezTo>
                  <a:pt x="2197574" y="210185"/>
                  <a:pt x="2167594" y="287776"/>
                  <a:pt x="2093358" y="345233"/>
                </a:cubicBezTo>
                <a:cubicBezTo>
                  <a:pt x="2075275" y="359194"/>
                  <a:pt x="2060523" y="386736"/>
                  <a:pt x="2057953" y="409624"/>
                </a:cubicBezTo>
                <a:cubicBezTo>
                  <a:pt x="2052528" y="456919"/>
                  <a:pt x="2056335" y="505259"/>
                  <a:pt x="2056335" y="558823"/>
                </a:cubicBezTo>
                <a:cubicBezTo>
                  <a:pt x="2154650" y="558823"/>
                  <a:pt x="2246493" y="557778"/>
                  <a:pt x="2338337" y="559012"/>
                </a:cubicBezTo>
                <a:cubicBezTo>
                  <a:pt x="2861129" y="565755"/>
                  <a:pt x="3245061" y="799193"/>
                  <a:pt x="3491943" y="1259801"/>
                </a:cubicBezTo>
                <a:cubicBezTo>
                  <a:pt x="3504887" y="1284019"/>
                  <a:pt x="3540958" y="1305672"/>
                  <a:pt x="3569225" y="1310326"/>
                </a:cubicBezTo>
                <a:cubicBezTo>
                  <a:pt x="3804591" y="1349453"/>
                  <a:pt x="3983804" y="1552881"/>
                  <a:pt x="3987991" y="1791257"/>
                </a:cubicBezTo>
                <a:cubicBezTo>
                  <a:pt x="3992274" y="2035047"/>
                  <a:pt x="3820961" y="2248161"/>
                  <a:pt x="3585024" y="2291183"/>
                </a:cubicBezTo>
                <a:cubicBezTo>
                  <a:pt x="3556471" y="2296406"/>
                  <a:pt x="3526777" y="2295456"/>
                  <a:pt x="3490135" y="2297831"/>
                </a:cubicBezTo>
                <a:close/>
                <a:moveTo>
                  <a:pt x="2300743" y="1966953"/>
                </a:moveTo>
                <a:lnTo>
                  <a:pt x="1684490" y="1966953"/>
                </a:lnTo>
                <a:cubicBezTo>
                  <a:pt x="1706284" y="2116627"/>
                  <a:pt x="1838577" y="2212547"/>
                  <a:pt x="2004656" y="2206944"/>
                </a:cubicBezTo>
                <a:cubicBezTo>
                  <a:pt x="2169783" y="2201435"/>
                  <a:pt x="2291892" y="2103046"/>
                  <a:pt x="2300743" y="1966953"/>
                </a:cubicBezTo>
                <a:close/>
                <a:moveTo>
                  <a:pt x="1309122" y="1678812"/>
                </a:moveTo>
                <a:cubicBezTo>
                  <a:pt x="1308837" y="1746241"/>
                  <a:pt x="1363657" y="1801324"/>
                  <a:pt x="1431707" y="1801894"/>
                </a:cubicBezTo>
                <a:cubicBezTo>
                  <a:pt x="1499661" y="1802464"/>
                  <a:pt x="1555624" y="1748805"/>
                  <a:pt x="1557432" y="1681566"/>
                </a:cubicBezTo>
                <a:cubicBezTo>
                  <a:pt x="1559240" y="1611667"/>
                  <a:pt x="1501565" y="1553451"/>
                  <a:pt x="1431136" y="1554400"/>
                </a:cubicBezTo>
                <a:cubicBezTo>
                  <a:pt x="1364324" y="1555255"/>
                  <a:pt x="1309408" y="1611193"/>
                  <a:pt x="1309122" y="1678907"/>
                </a:cubicBezTo>
                <a:close/>
                <a:moveTo>
                  <a:pt x="2557999" y="1554400"/>
                </a:moveTo>
                <a:cubicBezTo>
                  <a:pt x="2490235" y="1552976"/>
                  <a:pt x="2433701" y="1605969"/>
                  <a:pt x="2430846" y="1673588"/>
                </a:cubicBezTo>
                <a:cubicBezTo>
                  <a:pt x="2427896" y="1743297"/>
                  <a:pt x="2484715" y="1801989"/>
                  <a:pt x="2555334" y="1801894"/>
                </a:cubicBezTo>
                <a:cubicBezTo>
                  <a:pt x="2623384" y="1801894"/>
                  <a:pt x="2678394" y="1747476"/>
                  <a:pt x="2678680" y="1679856"/>
                </a:cubicBezTo>
                <a:cubicBezTo>
                  <a:pt x="2678965" y="1611573"/>
                  <a:pt x="2625382" y="1555825"/>
                  <a:pt x="2557999" y="1554400"/>
                </a:cubicBezTo>
                <a:close/>
              </a:path>
            </a:pathLst>
          </a:cu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77" name="Google Shape;477;p17"/>
          <p:cNvSpPr/>
          <p:nvPr/>
        </p:nvSpPr>
        <p:spPr>
          <a:xfrm>
            <a:off x="609134" y="3699337"/>
            <a:ext cx="10973266" cy="34016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Utilizamos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AI y ML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desde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el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registro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hasta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el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manejo</a:t>
            </a:r>
            <a:r>
              <a:rPr lang="en-US" sz="14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14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administrativo</a:t>
            </a:r>
            <a:endParaRPr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478" name="Google Shape;478;p17"/>
          <p:cNvSpPr txBox="1"/>
          <p:nvPr/>
        </p:nvSpPr>
        <p:spPr>
          <a:xfrm>
            <a:off x="609602" y="685800"/>
            <a:ext cx="106566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La plataforma inteligente, digital de DiiMO ofrece una experiencia de préstamo sin interrupciones.</a:t>
            </a:r>
            <a:endParaRPr sz="6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479" name="Google Shape;479;p17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80" name="Google Shape;480;p17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LA SOLUCIÓN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>
          <a:extLst>
            <a:ext uri="{FF2B5EF4-FFF2-40B4-BE49-F238E27FC236}">
              <a16:creationId xmlns:a16="http://schemas.microsoft.com/office/drawing/2014/main" id="{05B519F0-D03B-17AC-F98A-4BECA3F4A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17">
            <a:extLst>
              <a:ext uri="{FF2B5EF4-FFF2-40B4-BE49-F238E27FC236}">
                <a16:creationId xmlns:a16="http://schemas.microsoft.com/office/drawing/2014/main" id="{B16125D9-21E1-C7A9-0300-C9C297EDA8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17">
            <a:extLst>
              <a:ext uri="{FF2B5EF4-FFF2-40B4-BE49-F238E27FC236}">
                <a16:creationId xmlns:a16="http://schemas.microsoft.com/office/drawing/2014/main" id="{68CC224F-5E16-E098-D649-572448ED030E}"/>
              </a:ext>
            </a:extLst>
          </p:cNvPr>
          <p:cNvSpPr txBox="1"/>
          <p:nvPr/>
        </p:nvSpPr>
        <p:spPr>
          <a:xfrm>
            <a:off x="609602" y="685800"/>
            <a:ext cx="106566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Bases Especiales </a:t>
            </a:r>
            <a:r>
              <a:rPr lang="en-US" sz="20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DiiMO</a:t>
            </a: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: </a:t>
            </a:r>
            <a:r>
              <a:rPr lang="en-US" sz="20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Beneficios</a:t>
            </a: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para </a:t>
            </a:r>
            <a:r>
              <a:rPr lang="en-US" sz="20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empleados</a:t>
            </a: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y </a:t>
            </a:r>
            <a:r>
              <a:rPr lang="en-US" sz="20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clientes</a:t>
            </a: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, </a:t>
            </a:r>
            <a:r>
              <a:rPr lang="en-US" sz="20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monetización</a:t>
            </a: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para </a:t>
            </a:r>
            <a:r>
              <a:rPr lang="en-US" sz="20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el</a:t>
            </a:r>
            <a:r>
              <a:rPr lang="en-US" sz="2000" dirty="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-US" sz="2000" dirty="0" err="1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corporartivo</a:t>
            </a:r>
            <a:endParaRPr sz="600" dirty="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479" name="Google Shape;479;p17">
            <a:extLst>
              <a:ext uri="{FF2B5EF4-FFF2-40B4-BE49-F238E27FC236}">
                <a16:creationId xmlns:a16="http://schemas.microsoft.com/office/drawing/2014/main" id="{4CC742FD-5147-9E3C-E04F-2982ADE22110}"/>
              </a:ext>
            </a:extLst>
          </p:cNvPr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480" name="Google Shape;480;p17">
            <a:extLst>
              <a:ext uri="{FF2B5EF4-FFF2-40B4-BE49-F238E27FC236}">
                <a16:creationId xmlns:a16="http://schemas.microsoft.com/office/drawing/2014/main" id="{AAEBD650-8079-E0A1-A35A-E014AB3A598F}"/>
              </a:ext>
            </a:extLst>
          </p:cNvPr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LA SOLUCIÓN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" name="Picture 11" descr="A diagram of a company&#10;&#10;AI-generated content may be incorrect.">
            <a:extLst>
              <a:ext uri="{FF2B5EF4-FFF2-40B4-BE49-F238E27FC236}">
                <a16:creationId xmlns:a16="http://schemas.microsoft.com/office/drawing/2014/main" id="{3C709BDD-E3E2-B29C-BA09-F7659E536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1609825"/>
            <a:ext cx="6924276" cy="4616184"/>
          </a:xfrm>
          <a:prstGeom prst="rect">
            <a:avLst/>
          </a:prstGeom>
        </p:spPr>
      </p:pic>
      <p:pic>
        <p:nvPicPr>
          <p:cNvPr id="22" name="Picture 21" descr="A group of people working at computers&#10;&#10;AI-generated content may be incorrect.">
            <a:extLst>
              <a:ext uri="{FF2B5EF4-FFF2-40B4-BE49-F238E27FC236}">
                <a16:creationId xmlns:a16="http://schemas.microsoft.com/office/drawing/2014/main" id="{5EB20E8D-00EB-E1BB-66AA-9BB7C8292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775" y="1828366"/>
            <a:ext cx="2068773" cy="2068773"/>
          </a:xfrm>
          <a:prstGeom prst="rect">
            <a:avLst/>
          </a:prstGeom>
        </p:spPr>
      </p:pic>
      <p:pic>
        <p:nvPicPr>
          <p:cNvPr id="20" name="Picture 19" descr="A black car on a road&#10;&#10;AI-generated content may be incorrect.">
            <a:extLst>
              <a:ext uri="{FF2B5EF4-FFF2-40B4-BE49-F238E27FC236}">
                <a16:creationId xmlns:a16="http://schemas.microsoft.com/office/drawing/2014/main" id="{647B19B1-72EB-8FCA-E7D9-580B92376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225" y="3626647"/>
            <a:ext cx="2737975" cy="2725299"/>
          </a:xfrm>
          <a:prstGeom prst="rect">
            <a:avLst/>
          </a:prstGeom>
        </p:spPr>
      </p:pic>
      <p:sp>
        <p:nvSpPr>
          <p:cNvPr id="23" name="Google Shape;313;p13">
            <a:extLst>
              <a:ext uri="{FF2B5EF4-FFF2-40B4-BE49-F238E27FC236}">
                <a16:creationId xmlns:a16="http://schemas.microsoft.com/office/drawing/2014/main" id="{6A1F693F-E60D-ECBC-243F-64C04926CE58}"/>
              </a:ext>
            </a:extLst>
          </p:cNvPr>
          <p:cNvSpPr/>
          <p:nvPr/>
        </p:nvSpPr>
        <p:spPr>
          <a:xfrm>
            <a:off x="4526279" y="1990679"/>
            <a:ext cx="6140613" cy="408578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4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  <p:extLst>
      <p:ext uri="{BB962C8B-B14F-4D97-AF65-F5344CB8AC3E}">
        <p14:creationId xmlns:p14="http://schemas.microsoft.com/office/powerpoint/2010/main" val="999192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6" name="Google Shape;486;p18"/>
          <p:cNvGraphicFramePr/>
          <p:nvPr>
            <p:extLst>
              <p:ext uri="{D42A27DB-BD31-4B8C-83A1-F6EECF244321}">
                <p14:modId xmlns:p14="http://schemas.microsoft.com/office/powerpoint/2010/main" val="2979845081"/>
              </p:ext>
            </p:extLst>
          </p:nvPr>
        </p:nvGraphicFramePr>
        <p:xfrm>
          <a:off x="609600" y="3198279"/>
          <a:ext cx="10850563" cy="226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7" name="Google Shape;487;p18"/>
          <p:cNvSpPr/>
          <p:nvPr/>
        </p:nvSpPr>
        <p:spPr>
          <a:xfrm>
            <a:off x="10230648" y="5561871"/>
            <a:ext cx="411163" cy="1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2028</a:t>
            </a:r>
            <a:endParaRPr sz="1400">
              <a:solidFill>
                <a:srgbClr val="193B26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88" name="Google Shape;488;p18"/>
          <p:cNvSpPr/>
          <p:nvPr/>
        </p:nvSpPr>
        <p:spPr>
          <a:xfrm>
            <a:off x="1342811" y="5561871"/>
            <a:ext cx="409575" cy="1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2023</a:t>
            </a:r>
            <a:endParaRPr sz="1400">
              <a:solidFill>
                <a:srgbClr val="193B26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89" name="Google Shape;489;p18"/>
          <p:cNvSpPr/>
          <p:nvPr/>
        </p:nvSpPr>
        <p:spPr>
          <a:xfrm>
            <a:off x="4901439" y="5561871"/>
            <a:ext cx="406400" cy="1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2025</a:t>
            </a:r>
            <a:endParaRPr sz="1400">
              <a:solidFill>
                <a:srgbClr val="193B26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90" name="Google Shape;490;p18"/>
          <p:cNvSpPr/>
          <p:nvPr/>
        </p:nvSpPr>
        <p:spPr>
          <a:xfrm>
            <a:off x="3121331" y="5561871"/>
            <a:ext cx="411163" cy="1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2024</a:t>
            </a:r>
            <a:endParaRPr sz="1400">
              <a:solidFill>
                <a:srgbClr val="193B26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91" name="Google Shape;491;p18"/>
          <p:cNvSpPr/>
          <p:nvPr/>
        </p:nvSpPr>
        <p:spPr>
          <a:xfrm>
            <a:off x="6676784" y="5561871"/>
            <a:ext cx="411163" cy="1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2026</a:t>
            </a:r>
            <a:endParaRPr sz="1400">
              <a:solidFill>
                <a:srgbClr val="193B26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92" name="Google Shape;492;p18"/>
          <p:cNvSpPr/>
          <p:nvPr/>
        </p:nvSpPr>
        <p:spPr>
          <a:xfrm>
            <a:off x="8456892" y="5561871"/>
            <a:ext cx="404813" cy="1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B26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2027</a:t>
            </a:r>
            <a:endParaRPr sz="1400">
              <a:solidFill>
                <a:srgbClr val="193B26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493" name="Google Shape;493;p18"/>
          <p:cNvSpPr/>
          <p:nvPr/>
        </p:nvSpPr>
        <p:spPr>
          <a:xfrm>
            <a:off x="3654536" y="3887789"/>
            <a:ext cx="1653304" cy="463380"/>
          </a:xfrm>
          <a:prstGeom prst="roundRect">
            <a:avLst>
              <a:gd name="adj" fmla="val 16667"/>
            </a:avLst>
          </a:prstGeom>
          <a:solidFill>
            <a:srgbClr val="193B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+mn-lt"/>
                <a:ea typeface="Lexend ExtraLight"/>
                <a:cs typeface="Lexend ExtraLight"/>
                <a:sym typeface="Lexend ExtraLight"/>
              </a:rPr>
              <a:t>Entrada en Honduras</a:t>
            </a:r>
            <a:endParaRPr sz="1000" baseline="30000">
              <a:solidFill>
                <a:schemeClr val="lt1"/>
              </a:solidFill>
              <a:latin typeface="+mn-l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494" name="Google Shape;494;p18"/>
          <p:cNvSpPr/>
          <p:nvPr/>
        </p:nvSpPr>
        <p:spPr>
          <a:xfrm>
            <a:off x="200003" y="2093441"/>
            <a:ext cx="1905845" cy="44357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solidFill>
                  <a:srgbClr val="7F7F7F"/>
                </a:solidFill>
                <a:latin typeface="+mn-lt"/>
                <a:ea typeface="Geo"/>
                <a:cs typeface="Geo"/>
                <a:sym typeface="Geo"/>
              </a:rPr>
              <a:t># de </a:t>
            </a:r>
            <a:r>
              <a:rPr lang="en-US" sz="1050" b="1" dirty="0" err="1">
                <a:solidFill>
                  <a:srgbClr val="7F7F7F"/>
                </a:solidFill>
                <a:latin typeface="+mn-lt"/>
                <a:ea typeface="Geo"/>
                <a:cs typeface="Geo"/>
                <a:sym typeface="Geo"/>
              </a:rPr>
              <a:t>préstamos</a:t>
            </a:r>
            <a:r>
              <a:rPr lang="en-US" sz="1050" b="1" dirty="0">
                <a:solidFill>
                  <a:srgbClr val="7F7F7F"/>
                </a:solidFill>
                <a:latin typeface="+mn-lt"/>
                <a:ea typeface="Geo"/>
                <a:cs typeface="Geo"/>
                <a:sym typeface="Geo"/>
              </a:rPr>
              <a:t> (K)</a:t>
            </a:r>
            <a:endParaRPr dirty="0">
              <a:latin typeface="+mn-lt"/>
            </a:endParaRPr>
          </a:p>
        </p:txBody>
      </p:sp>
      <p:sp>
        <p:nvSpPr>
          <p:cNvPr id="495" name="Google Shape;495;p18"/>
          <p:cNvSpPr/>
          <p:nvPr/>
        </p:nvSpPr>
        <p:spPr>
          <a:xfrm>
            <a:off x="1021625" y="2501601"/>
            <a:ext cx="1051949" cy="33250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18</a:t>
            </a:r>
            <a:endParaRPr>
              <a:latin typeface="+mn-lt"/>
            </a:endParaRPr>
          </a:p>
        </p:txBody>
      </p:sp>
      <p:sp>
        <p:nvSpPr>
          <p:cNvPr id="496" name="Google Shape;496;p18"/>
          <p:cNvSpPr/>
          <p:nvPr/>
        </p:nvSpPr>
        <p:spPr>
          <a:xfrm>
            <a:off x="9922781" y="2501601"/>
            <a:ext cx="1051949" cy="33250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1,200</a:t>
            </a:r>
            <a:endParaRPr dirty="0">
              <a:latin typeface="+mn-lt"/>
            </a:endParaRPr>
          </a:p>
        </p:txBody>
      </p:sp>
      <p:sp>
        <p:nvSpPr>
          <p:cNvPr id="497" name="Google Shape;497;p18"/>
          <p:cNvSpPr/>
          <p:nvPr/>
        </p:nvSpPr>
        <p:spPr>
          <a:xfrm>
            <a:off x="8145856" y="2501601"/>
            <a:ext cx="1051949" cy="33250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880</a:t>
            </a:r>
            <a:endParaRPr dirty="0">
              <a:latin typeface="+mn-lt"/>
            </a:endParaRPr>
          </a:p>
        </p:txBody>
      </p:sp>
      <p:sp>
        <p:nvSpPr>
          <p:cNvPr id="498" name="Google Shape;498;p18"/>
          <p:cNvSpPr/>
          <p:nvPr/>
        </p:nvSpPr>
        <p:spPr>
          <a:xfrm>
            <a:off x="4581845" y="2501601"/>
            <a:ext cx="1051949" cy="33250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193B26"/>
                </a:solidFill>
                <a:latin typeface="+mn-lt"/>
                <a:sym typeface="Geo"/>
              </a:rPr>
              <a:t>72</a:t>
            </a:r>
            <a:endParaRPr dirty="0">
              <a:latin typeface="+mn-lt"/>
            </a:endParaRPr>
          </a:p>
        </p:txBody>
      </p:sp>
      <p:sp>
        <p:nvSpPr>
          <p:cNvPr id="499" name="Google Shape;499;p18"/>
          <p:cNvSpPr/>
          <p:nvPr/>
        </p:nvSpPr>
        <p:spPr>
          <a:xfrm>
            <a:off x="6368931" y="2501601"/>
            <a:ext cx="1051949" cy="33250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193B26"/>
                </a:solidFill>
                <a:latin typeface="+mn-lt"/>
                <a:sym typeface="Geo"/>
              </a:rPr>
              <a:t>355</a:t>
            </a:r>
            <a:endParaRPr dirty="0">
              <a:latin typeface="+mn-lt"/>
            </a:endParaRPr>
          </a:p>
        </p:txBody>
      </p:sp>
      <p:sp>
        <p:nvSpPr>
          <p:cNvPr id="500" name="Google Shape;500;p18"/>
          <p:cNvSpPr/>
          <p:nvPr/>
        </p:nvSpPr>
        <p:spPr>
          <a:xfrm>
            <a:off x="2840985" y="2501601"/>
            <a:ext cx="1051949" cy="33250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193B26"/>
                </a:solidFill>
                <a:latin typeface="+mn-lt"/>
                <a:ea typeface="Geo"/>
                <a:cs typeface="Geo"/>
                <a:sym typeface="Geo"/>
              </a:rPr>
              <a:t>40</a:t>
            </a:r>
            <a:endParaRPr dirty="0">
              <a:latin typeface="+mn-lt"/>
            </a:endParaRPr>
          </a:p>
        </p:txBody>
      </p:sp>
      <p:sp>
        <p:nvSpPr>
          <p:cNvPr id="501" name="Google Shape;501;p18"/>
          <p:cNvSpPr txBox="1"/>
          <p:nvPr/>
        </p:nvSpPr>
        <p:spPr>
          <a:xfrm>
            <a:off x="609600" y="1806046"/>
            <a:ext cx="109728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0" u="none" strike="noStrike">
                <a:solidFill>
                  <a:srgbClr val="193B2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Capital desembolsado por Año (US$M, 2023 - 2028)</a:t>
            </a:r>
            <a:endParaRPr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502" name="Google Shape;502;p18"/>
          <p:cNvSpPr/>
          <p:nvPr/>
        </p:nvSpPr>
        <p:spPr>
          <a:xfrm>
            <a:off x="1302790" y="4958526"/>
            <a:ext cx="645730" cy="27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0" rIns="2540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89858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rgbClr val="589858"/>
                </a:solidFill>
                <a:latin typeface="+mn-lt"/>
                <a:ea typeface="Geo"/>
                <a:cs typeface="Geo"/>
                <a:sym typeface="Geo"/>
              </a:rPr>
              <a:t>1.8 M</a:t>
            </a:r>
            <a:endParaRPr dirty="0">
              <a:latin typeface="+mn-lt"/>
            </a:endParaRPr>
          </a:p>
        </p:txBody>
      </p:sp>
      <p:sp>
        <p:nvSpPr>
          <p:cNvPr id="503" name="Google Shape;503;p18"/>
          <p:cNvSpPr/>
          <p:nvPr/>
        </p:nvSpPr>
        <p:spPr>
          <a:xfrm>
            <a:off x="3126900" y="4987450"/>
            <a:ext cx="710100" cy="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0" rIns="2540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3.7 M</a:t>
            </a:r>
            <a:endParaRPr dirty="0">
              <a:latin typeface="+mn-lt"/>
            </a:endParaRPr>
          </a:p>
        </p:txBody>
      </p:sp>
      <p:sp>
        <p:nvSpPr>
          <p:cNvPr id="504" name="Google Shape;504;p18"/>
          <p:cNvSpPr/>
          <p:nvPr/>
        </p:nvSpPr>
        <p:spPr>
          <a:xfrm>
            <a:off x="4749238" y="4768191"/>
            <a:ext cx="843612" cy="350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0" rIns="2540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8.8 M</a:t>
            </a:r>
            <a:endParaRPr dirty="0">
              <a:latin typeface="+mn-lt"/>
            </a:endParaRPr>
          </a:p>
        </p:txBody>
      </p:sp>
      <p:sp>
        <p:nvSpPr>
          <p:cNvPr id="505" name="Google Shape;505;p18"/>
          <p:cNvSpPr/>
          <p:nvPr/>
        </p:nvSpPr>
        <p:spPr>
          <a:xfrm>
            <a:off x="6497473" y="4565875"/>
            <a:ext cx="910200" cy="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0" rIns="2540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34.5 M</a:t>
            </a:r>
            <a:endParaRPr dirty="0">
              <a:latin typeface="+mn-lt"/>
            </a:endParaRPr>
          </a:p>
        </p:txBody>
      </p:sp>
      <p:sp>
        <p:nvSpPr>
          <p:cNvPr id="506" name="Google Shape;506;p18"/>
          <p:cNvSpPr/>
          <p:nvPr/>
        </p:nvSpPr>
        <p:spPr>
          <a:xfrm>
            <a:off x="9981100" y="4233370"/>
            <a:ext cx="910258" cy="332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0" rIns="2540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106.7 M</a:t>
            </a:r>
            <a:endParaRPr dirty="0">
              <a:latin typeface="+mn-lt"/>
            </a:endParaRPr>
          </a:p>
        </p:txBody>
      </p:sp>
      <p:sp>
        <p:nvSpPr>
          <p:cNvPr id="507" name="Google Shape;507;p18"/>
          <p:cNvSpPr/>
          <p:nvPr/>
        </p:nvSpPr>
        <p:spPr>
          <a:xfrm>
            <a:off x="8352775" y="4332700"/>
            <a:ext cx="845100" cy="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0" rIns="2540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+mn-lt"/>
                <a:ea typeface="Geo"/>
                <a:cs typeface="Geo"/>
                <a:sym typeface="Geo"/>
              </a:rPr>
              <a:t>84.5 M</a:t>
            </a:r>
            <a:endParaRPr dirty="0">
              <a:latin typeface="+mn-lt"/>
            </a:endParaRPr>
          </a:p>
        </p:txBody>
      </p:sp>
      <p:sp>
        <p:nvSpPr>
          <p:cNvPr id="508" name="Google Shape;508;p18"/>
          <p:cNvSpPr/>
          <p:nvPr/>
        </p:nvSpPr>
        <p:spPr>
          <a:xfrm rot="10800000">
            <a:off x="4610228" y="4303460"/>
            <a:ext cx="392344" cy="187739"/>
          </a:xfrm>
          <a:prstGeom prst="triangle">
            <a:avLst>
              <a:gd name="adj" fmla="val 50000"/>
            </a:avLst>
          </a:prstGeom>
          <a:solidFill>
            <a:srgbClr val="193B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509" name="Google Shape;509;p18"/>
          <p:cNvSpPr txBox="1"/>
          <p:nvPr/>
        </p:nvSpPr>
        <p:spPr>
          <a:xfrm>
            <a:off x="609602" y="835018"/>
            <a:ext cx="10972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Estamos </a:t>
            </a:r>
            <a:r>
              <a:rPr lang="en-US" sz="2300" dirty="0" err="1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en</a:t>
            </a: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camino</a:t>
            </a: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hacia</a:t>
            </a: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un </a:t>
            </a:r>
            <a:r>
              <a:rPr lang="en-US" sz="2300" dirty="0" err="1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crecimiento</a:t>
            </a: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exponencial</a:t>
            </a: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esperando</a:t>
            </a: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colocar</a:t>
            </a: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Nuestro </a:t>
            </a:r>
            <a:r>
              <a:rPr lang="en-US" sz="2300" dirty="0" err="1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préstamo</a:t>
            </a:r>
            <a:r>
              <a:rPr lang="en-US" sz="2300" dirty="0">
                <a:solidFill>
                  <a:schemeClr val="dk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</a:t>
            </a:r>
            <a:r>
              <a:rPr lang="en-US" sz="23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2300" dirty="0">
                <a:solidFill>
                  <a:srgbClr val="78B877"/>
                </a:solidFill>
                <a:latin typeface="Lexend"/>
                <a:ea typeface="Lexend"/>
                <a:cs typeface="Lexend"/>
                <a:sym typeface="Lexend"/>
              </a:rPr>
              <a:t>1,000,000 </a:t>
            </a:r>
            <a:r>
              <a:rPr lang="en-US" sz="2300" dirty="0" err="1">
                <a:solidFill>
                  <a:srgbClr val="78B877"/>
                </a:solidFill>
                <a:latin typeface="Lexend"/>
                <a:ea typeface="Lexend"/>
                <a:cs typeface="Lexend"/>
                <a:sym typeface="Lexend"/>
              </a:rPr>
              <a:t>en</a:t>
            </a:r>
            <a:r>
              <a:rPr lang="en-US" sz="2300" dirty="0">
                <a:solidFill>
                  <a:srgbClr val="78B877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2300" dirty="0" err="1">
                <a:solidFill>
                  <a:srgbClr val="78B877"/>
                </a:solidFill>
                <a:latin typeface="Lexend"/>
                <a:ea typeface="Lexend"/>
                <a:cs typeface="Lexend"/>
                <a:sym typeface="Lexend"/>
              </a:rPr>
              <a:t>el</a:t>
            </a:r>
            <a:r>
              <a:rPr lang="en-US" sz="2300" dirty="0">
                <a:solidFill>
                  <a:srgbClr val="78B877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2300" dirty="0" err="1">
                <a:solidFill>
                  <a:srgbClr val="78B877"/>
                </a:solidFill>
                <a:latin typeface="Lexend"/>
                <a:ea typeface="Lexend"/>
                <a:cs typeface="Lexend"/>
                <a:sym typeface="Lexend"/>
              </a:rPr>
              <a:t>año</a:t>
            </a:r>
            <a:r>
              <a:rPr lang="en-US" sz="2300" dirty="0">
                <a:solidFill>
                  <a:srgbClr val="78B877"/>
                </a:solidFill>
                <a:latin typeface="Lexend"/>
                <a:ea typeface="Lexend"/>
                <a:cs typeface="Lexend"/>
                <a:sym typeface="Lexend"/>
              </a:rPr>
              <a:t> 2027.</a:t>
            </a:r>
            <a:endParaRPr sz="1300" dirty="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0" name="Google Shape;510;p18"/>
          <p:cNvSpPr/>
          <p:nvPr/>
        </p:nvSpPr>
        <p:spPr>
          <a:xfrm>
            <a:off x="5500282" y="3429000"/>
            <a:ext cx="1653304" cy="463380"/>
          </a:xfrm>
          <a:prstGeom prst="roundRect">
            <a:avLst>
              <a:gd name="adj" fmla="val 16667"/>
            </a:avLst>
          </a:prstGeom>
          <a:solidFill>
            <a:srgbClr val="193B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+mn-lt"/>
                <a:ea typeface="Lexend ExtraLight"/>
                <a:cs typeface="Lexend ExtraLight"/>
                <a:sym typeface="Lexend ExtraLight"/>
              </a:rPr>
              <a:t>Entrada +2 países de Centro América</a:t>
            </a:r>
            <a:endParaRPr sz="1000" baseline="30000">
              <a:solidFill>
                <a:schemeClr val="lt1"/>
              </a:solidFill>
              <a:latin typeface="+mn-l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511" name="Google Shape;511;p18"/>
          <p:cNvSpPr/>
          <p:nvPr/>
        </p:nvSpPr>
        <p:spPr>
          <a:xfrm rot="10800000">
            <a:off x="6437963" y="3851299"/>
            <a:ext cx="392344" cy="187739"/>
          </a:xfrm>
          <a:prstGeom prst="triangle">
            <a:avLst>
              <a:gd name="adj" fmla="val 50000"/>
            </a:avLst>
          </a:prstGeom>
          <a:solidFill>
            <a:srgbClr val="193B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+mn-lt"/>
              <a:ea typeface="Geo"/>
              <a:cs typeface="Geo"/>
              <a:sym typeface="Geo"/>
            </a:endParaRPr>
          </a:p>
        </p:txBody>
      </p:sp>
      <p:sp>
        <p:nvSpPr>
          <p:cNvPr id="512" name="Google Shape;512;p18"/>
          <p:cNvSpPr/>
          <p:nvPr/>
        </p:nvSpPr>
        <p:spPr>
          <a:xfrm>
            <a:off x="1752386" y="6033275"/>
            <a:ext cx="8395368" cy="34051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Préstamos promedio &lt; $100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13" name="Google Shape;513;p18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14" name="Google Shape;514;p18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NÚMEROS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7"/>
        </a:solid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9"/>
          <p:cNvSpPr/>
          <p:nvPr/>
        </p:nvSpPr>
        <p:spPr>
          <a:xfrm>
            <a:off x="609600" y="2075798"/>
            <a:ext cx="2103120" cy="5402687"/>
          </a:xfrm>
          <a:prstGeom prst="roundRect">
            <a:avLst>
              <a:gd name="adj" fmla="val 5696"/>
            </a:avLst>
          </a:prstGeom>
          <a:solidFill>
            <a:srgbClr val="193B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20" name="Google Shape;520;p19"/>
          <p:cNvSpPr/>
          <p:nvPr/>
        </p:nvSpPr>
        <p:spPr>
          <a:xfrm>
            <a:off x="5044440" y="3432374"/>
            <a:ext cx="2103120" cy="5402687"/>
          </a:xfrm>
          <a:prstGeom prst="roundRect">
            <a:avLst>
              <a:gd name="adj" fmla="val 5696"/>
            </a:avLst>
          </a:prstGeom>
          <a:solidFill>
            <a:srgbClr val="78B8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21" name="Google Shape;521;p19"/>
          <p:cNvSpPr/>
          <p:nvPr/>
        </p:nvSpPr>
        <p:spPr>
          <a:xfrm>
            <a:off x="2827020" y="2754086"/>
            <a:ext cx="2103120" cy="5402687"/>
          </a:xfrm>
          <a:prstGeom prst="roundRect">
            <a:avLst>
              <a:gd name="adj" fmla="val 5696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22" name="Google Shape;522;p19"/>
          <p:cNvSpPr/>
          <p:nvPr/>
        </p:nvSpPr>
        <p:spPr>
          <a:xfrm>
            <a:off x="7261860" y="4110662"/>
            <a:ext cx="2103120" cy="5402687"/>
          </a:xfrm>
          <a:prstGeom prst="roundRect">
            <a:avLst>
              <a:gd name="adj" fmla="val 5696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23" name="Google Shape;523;p19"/>
          <p:cNvSpPr/>
          <p:nvPr/>
        </p:nvSpPr>
        <p:spPr>
          <a:xfrm>
            <a:off x="9479280" y="4777141"/>
            <a:ext cx="2103120" cy="5402687"/>
          </a:xfrm>
          <a:prstGeom prst="roundRect">
            <a:avLst>
              <a:gd name="adj" fmla="val 5696"/>
            </a:avLst>
          </a:prstGeom>
          <a:solidFill>
            <a:srgbClr val="FFC000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93B26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24" name="Google Shape;524;p19"/>
          <p:cNvSpPr txBox="1"/>
          <p:nvPr/>
        </p:nvSpPr>
        <p:spPr>
          <a:xfrm>
            <a:off x="609602" y="762000"/>
            <a:ext cx="10668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DiiMO: Inclusión financiera real para las mayorías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5" name="Google Shape;525;p19"/>
          <p:cNvSpPr txBox="1"/>
          <p:nvPr/>
        </p:nvSpPr>
        <p:spPr>
          <a:xfrm>
            <a:off x="883920" y="2337054"/>
            <a:ext cx="1554600" cy="1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Lexend Medium"/>
                <a:ea typeface="Lexend Medium"/>
                <a:cs typeface="Lexend Medium"/>
                <a:sym typeface="Lexend Medium"/>
              </a:rPr>
              <a:t>75%</a:t>
            </a:r>
            <a:endParaRPr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Menores de 40 años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26" name="Google Shape;526;p19"/>
          <p:cNvSpPr txBox="1"/>
          <p:nvPr/>
        </p:nvSpPr>
        <p:spPr>
          <a:xfrm>
            <a:off x="2901773" y="3015342"/>
            <a:ext cx="1953600" cy="1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Lexend Medium"/>
                <a:ea typeface="Lexend Medium"/>
                <a:cs typeface="Lexend Medium"/>
                <a:sym typeface="Lexend Medium"/>
              </a:rPr>
              <a:t>67%</a:t>
            </a:r>
            <a:endParaRPr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Ganan menos de $500 al mes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27" name="Google Shape;527;p19"/>
          <p:cNvSpPr txBox="1"/>
          <p:nvPr/>
        </p:nvSpPr>
        <p:spPr>
          <a:xfrm>
            <a:off x="5204460" y="3693630"/>
            <a:ext cx="1783200" cy="17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Lexend Medium"/>
                <a:ea typeface="Lexend Medium"/>
                <a:cs typeface="Lexend Medium"/>
                <a:sym typeface="Lexend Medium"/>
              </a:rPr>
              <a:t>65%</a:t>
            </a:r>
            <a:endParaRPr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No tienen historial crediticio previo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28" name="Google Shape;528;p19"/>
          <p:cNvSpPr txBox="1"/>
          <p:nvPr/>
        </p:nvSpPr>
        <p:spPr>
          <a:xfrm>
            <a:off x="9753600" y="5038397"/>
            <a:ext cx="15546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93B26"/>
                </a:solidFill>
                <a:latin typeface="Lexend"/>
                <a:ea typeface="Lexend"/>
                <a:cs typeface="Lexend"/>
                <a:sym typeface="Lexend"/>
              </a:rPr>
              <a:t>46%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93B26"/>
                </a:solidFill>
                <a:latin typeface="Lexend Light"/>
                <a:ea typeface="Lexend Light"/>
                <a:cs typeface="Lexend Light"/>
                <a:sym typeface="Lexend Light"/>
              </a:rPr>
              <a:t>Son Mujeres </a:t>
            </a:r>
            <a:endParaRPr sz="3200">
              <a:solidFill>
                <a:srgbClr val="193B26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29" name="Google Shape;529;p19"/>
          <p:cNvSpPr txBox="1"/>
          <p:nvPr/>
        </p:nvSpPr>
        <p:spPr>
          <a:xfrm>
            <a:off x="7336613" y="4371918"/>
            <a:ext cx="1953600" cy="1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50%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Viven fuera de San Salvador</a:t>
            </a:r>
            <a:endParaRPr sz="3200">
              <a:solidFill>
                <a:srgbClr val="FFFFFF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30" name="Google Shape;53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16497" y="6248400"/>
            <a:ext cx="354956" cy="340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19" descr="A person holding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3345" y="1606796"/>
            <a:ext cx="1645920" cy="1687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19" descr="A person smiling and holding a phon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39300" y="2886549"/>
            <a:ext cx="1783080" cy="1717382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19"/>
          <p:cNvSpPr/>
          <p:nvPr/>
        </p:nvSpPr>
        <p:spPr>
          <a:xfrm>
            <a:off x="5231752" y="3155714"/>
            <a:ext cx="1728495" cy="276660"/>
          </a:xfrm>
          <a:prstGeom prst="roundRect">
            <a:avLst>
              <a:gd name="adj" fmla="val 16667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DiiMO customer since 2022</a:t>
            </a:r>
            <a:endParaRPr sz="1300"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534" name="Google Shape;534;p19"/>
          <p:cNvSpPr/>
          <p:nvPr/>
        </p:nvSpPr>
        <p:spPr>
          <a:xfrm>
            <a:off x="9644726" y="4507436"/>
            <a:ext cx="1728495" cy="276660"/>
          </a:xfrm>
          <a:prstGeom prst="roundRect">
            <a:avLst>
              <a:gd name="adj" fmla="val 16667"/>
            </a:avLst>
          </a:prstGeom>
          <a:solidFill>
            <a:srgbClr val="58985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DiiMO customer since 2024</a:t>
            </a:r>
            <a:endParaRPr sz="1300"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sp>
        <p:nvSpPr>
          <p:cNvPr id="535" name="Google Shape;535;p19"/>
          <p:cNvSpPr/>
          <p:nvPr/>
        </p:nvSpPr>
        <p:spPr>
          <a:xfrm>
            <a:off x="1475" y="301850"/>
            <a:ext cx="1531500" cy="333000"/>
          </a:xfrm>
          <a:prstGeom prst="roundRect">
            <a:avLst>
              <a:gd name="adj" fmla="val 16667"/>
            </a:avLst>
          </a:prstGeom>
          <a:solidFill>
            <a:srgbClr val="4677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536" name="Google Shape;536;p19"/>
          <p:cNvSpPr txBox="1"/>
          <p:nvPr/>
        </p:nvSpPr>
        <p:spPr>
          <a:xfrm>
            <a:off x="196775" y="341440"/>
            <a:ext cx="1693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IMPACTO</a:t>
            </a:r>
            <a:endParaRPr sz="105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0"/>
          <p:cNvSpPr/>
          <p:nvPr/>
        </p:nvSpPr>
        <p:spPr>
          <a:xfrm>
            <a:off x="12192" y="0"/>
            <a:ext cx="12172335" cy="6858000"/>
          </a:xfrm>
          <a:prstGeom prst="rect">
            <a:avLst/>
          </a:prstGeom>
          <a:solidFill>
            <a:srgbClr val="589858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20"/>
          <p:cNvSpPr/>
          <p:nvPr/>
        </p:nvSpPr>
        <p:spPr>
          <a:xfrm>
            <a:off x="3477090" y="2257246"/>
            <a:ext cx="306756" cy="374115"/>
          </a:xfrm>
          <a:custGeom>
            <a:avLst/>
            <a:gdLst/>
            <a:ahLst/>
            <a:cxnLst/>
            <a:rect l="l" t="t" r="r" b="b"/>
            <a:pathLst>
              <a:path w="306756" h="374115" extrusionOk="0">
                <a:moveTo>
                  <a:pt x="212722" y="116814"/>
                </a:moveTo>
                <a:lnTo>
                  <a:pt x="302039" y="177840"/>
                </a:lnTo>
                <a:cubicBezTo>
                  <a:pt x="303412" y="178834"/>
                  <a:pt x="304535" y="180131"/>
                  <a:pt x="305312" y="181640"/>
                </a:cubicBezTo>
                <a:cubicBezTo>
                  <a:pt x="306867" y="184749"/>
                  <a:pt x="306867" y="188408"/>
                  <a:pt x="305312" y="191518"/>
                </a:cubicBezTo>
                <a:cubicBezTo>
                  <a:pt x="304535" y="193026"/>
                  <a:pt x="303412" y="194324"/>
                  <a:pt x="302039" y="195317"/>
                </a:cubicBezTo>
                <a:lnTo>
                  <a:pt x="212722" y="256284"/>
                </a:lnTo>
                <a:cubicBezTo>
                  <a:pt x="211120" y="257395"/>
                  <a:pt x="209864" y="258932"/>
                  <a:pt x="209098" y="260727"/>
                </a:cubicBezTo>
                <a:lnTo>
                  <a:pt x="162335" y="367405"/>
                </a:lnTo>
                <a:cubicBezTo>
                  <a:pt x="161587" y="369252"/>
                  <a:pt x="160301" y="370842"/>
                  <a:pt x="158652" y="371964"/>
                </a:cubicBezTo>
                <a:cubicBezTo>
                  <a:pt x="155297" y="374156"/>
                  <a:pt x="150960" y="374156"/>
                  <a:pt x="147605" y="371964"/>
                </a:cubicBezTo>
                <a:cubicBezTo>
                  <a:pt x="145950" y="370830"/>
                  <a:pt x="144659" y="369246"/>
                  <a:pt x="143864" y="367405"/>
                </a:cubicBezTo>
                <a:lnTo>
                  <a:pt x="97101" y="260727"/>
                </a:lnTo>
                <a:cubicBezTo>
                  <a:pt x="96312" y="258944"/>
                  <a:pt x="95061" y="257413"/>
                  <a:pt x="93477" y="256284"/>
                </a:cubicBezTo>
                <a:lnTo>
                  <a:pt x="4277" y="195317"/>
                </a:lnTo>
                <a:cubicBezTo>
                  <a:pt x="2886" y="194330"/>
                  <a:pt x="1746" y="193026"/>
                  <a:pt x="945" y="191518"/>
                </a:cubicBezTo>
                <a:cubicBezTo>
                  <a:pt x="-686" y="188426"/>
                  <a:pt x="-686" y="184732"/>
                  <a:pt x="945" y="181640"/>
                </a:cubicBezTo>
                <a:cubicBezTo>
                  <a:pt x="1728" y="180120"/>
                  <a:pt x="2874" y="178816"/>
                  <a:pt x="4277" y="177840"/>
                </a:cubicBezTo>
                <a:lnTo>
                  <a:pt x="93593" y="116814"/>
                </a:lnTo>
                <a:cubicBezTo>
                  <a:pt x="95178" y="115710"/>
                  <a:pt x="96429" y="114196"/>
                  <a:pt x="97218" y="112430"/>
                </a:cubicBezTo>
                <a:lnTo>
                  <a:pt x="143981" y="5753"/>
                </a:lnTo>
                <a:cubicBezTo>
                  <a:pt x="144776" y="3912"/>
                  <a:pt x="146067" y="2327"/>
                  <a:pt x="147721" y="1194"/>
                </a:cubicBezTo>
                <a:cubicBezTo>
                  <a:pt x="151053" y="-1074"/>
                  <a:pt x="155437" y="-1074"/>
                  <a:pt x="158769" y="1194"/>
                </a:cubicBezTo>
                <a:cubicBezTo>
                  <a:pt x="160417" y="2316"/>
                  <a:pt x="161704" y="3900"/>
                  <a:pt x="162452" y="5753"/>
                </a:cubicBezTo>
                <a:lnTo>
                  <a:pt x="209215" y="112430"/>
                </a:lnTo>
                <a:cubicBezTo>
                  <a:pt x="209934" y="114201"/>
                  <a:pt x="211155" y="115721"/>
                  <a:pt x="212722" y="1168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20"/>
          <p:cNvSpPr txBox="1"/>
          <p:nvPr/>
        </p:nvSpPr>
        <p:spPr>
          <a:xfrm>
            <a:off x="652275" y="2013925"/>
            <a:ext cx="23949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Lexend Medium"/>
                <a:ea typeface="Lexend Medium"/>
                <a:cs typeface="Lexend Medium"/>
                <a:sym typeface="Lexend Medium"/>
              </a:rPr>
              <a:t>Gracias</a:t>
            </a:r>
            <a:endParaRPr sz="4400">
              <a:solidFill>
                <a:srgbClr val="FFFFFF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545" name="Google Shape;545;p20"/>
          <p:cNvSpPr txBox="1"/>
          <p:nvPr/>
        </p:nvSpPr>
        <p:spPr>
          <a:xfrm>
            <a:off x="2106956" y="3138760"/>
            <a:ext cx="3047023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Juan David Hernández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C000"/>
                </a:solidFill>
                <a:latin typeface="Lexend Light"/>
                <a:ea typeface="Lexend Light"/>
                <a:cs typeface="Lexend Light"/>
                <a:sym typeface="Lexend Light"/>
              </a:rPr>
              <a:t>Co-Founder &amp; CEO</a:t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C000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juandavid@diimo.co</a:t>
            </a:r>
            <a:endParaRPr sz="180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46" name="Google Shape;546;p20" descr="A person smiling at camera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165" y="3161990"/>
            <a:ext cx="1006328" cy="1024625"/>
          </a:xfrm>
          <a:prstGeom prst="roundRect">
            <a:avLst>
              <a:gd name="adj" fmla="val 8896"/>
            </a:avLst>
          </a:prstGeom>
          <a:solidFill>
            <a:schemeClr val="lt1"/>
          </a:solidFill>
          <a:ln>
            <a:noFill/>
          </a:ln>
        </p:spPr>
      </p:pic>
      <p:pic>
        <p:nvPicPr>
          <p:cNvPr id="547" name="Google Shape;54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3512" y="-519289"/>
            <a:ext cx="3973798" cy="862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3993</TotalTime>
  <Words>1718</Words>
  <Application>Microsoft Macintosh PowerPoint</Application>
  <PresentationFormat>Widescreen</PresentationFormat>
  <Paragraphs>297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Lexend Light</vt:lpstr>
      <vt:lpstr>Lexend ExtraLight</vt:lpstr>
      <vt:lpstr>Arial</vt:lpstr>
      <vt:lpstr>Lexend Medium</vt:lpstr>
      <vt:lpstr>Calibri</vt:lpstr>
      <vt:lpstr>Lexend</vt:lpstr>
      <vt:lpstr>Geo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Walter Orozco</dc:creator>
  <cp:lastModifiedBy>Juan David Hernandez</cp:lastModifiedBy>
  <cp:revision>9</cp:revision>
  <cp:lastPrinted>2025-03-31T16:04:18Z</cp:lastPrinted>
  <dcterms:created xsi:type="dcterms:W3CDTF">2020-03-03T20:28:21Z</dcterms:created>
  <dcterms:modified xsi:type="dcterms:W3CDTF">2025-03-31T20:44:06Z</dcterms:modified>
</cp:coreProperties>
</file>